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56" r:id="rId5"/>
    <p:sldId id="257" r:id="rId6"/>
    <p:sldId id="258" r:id="rId7"/>
    <p:sldId id="261" r:id="rId8"/>
    <p:sldId id="269" r:id="rId9"/>
    <p:sldId id="260" r:id="rId10"/>
    <p:sldId id="259" r:id="rId11"/>
    <p:sldId id="262" r:id="rId12"/>
    <p:sldId id="265" r:id="rId13"/>
    <p:sldId id="268" r:id="rId14"/>
    <p:sldId id="264" r:id="rId15"/>
    <p:sldId id="266" r:id="rId16"/>
    <p:sldId id="267" r:id="rId17"/>
    <p:sldId id="271" r:id="rId18"/>
    <p:sldId id="272"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C33641-496B-47FA-86C4-085EC8D4F1FB}" v="5" dt="2025-10-07T16:27:26.0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14"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mes, Judy" userId="b51c6072-1fc4-4441-af17-72f11e25824a" providerId="ADAL" clId="{A703CD80-6160-4704-A673-5B4971D41E96}"/>
    <pc:docChg chg="custSel addSld modSld">
      <pc:chgData name="Holmes, Judy" userId="b51c6072-1fc4-4441-af17-72f11e25824a" providerId="ADAL" clId="{A703CD80-6160-4704-A673-5B4971D41E96}" dt="2025-10-07T16:27:55.354" v="34" actId="1076"/>
      <pc:docMkLst>
        <pc:docMk/>
      </pc:docMkLst>
      <pc:sldChg chg="addSp delSp modSp mod">
        <pc:chgData name="Holmes, Judy" userId="b51c6072-1fc4-4441-af17-72f11e25824a" providerId="ADAL" clId="{A703CD80-6160-4704-A673-5B4971D41E96}" dt="2025-10-02T19:29:35.257" v="8" actId="14100"/>
        <pc:sldMkLst>
          <pc:docMk/>
          <pc:sldMk cId="3757621882" sldId="267"/>
        </pc:sldMkLst>
        <pc:spChg chg="mod">
          <ac:chgData name="Holmes, Judy" userId="b51c6072-1fc4-4441-af17-72f11e25824a" providerId="ADAL" clId="{A703CD80-6160-4704-A673-5B4971D41E96}" dt="2025-10-02T19:29:32.784" v="7" actId="1076"/>
          <ac:spMkLst>
            <pc:docMk/>
            <pc:sldMk cId="3757621882" sldId="267"/>
            <ac:spMk id="62" creationId="{C153C956-9B15-FD2E-3241-38B63A57B3CF}"/>
          </ac:spMkLst>
        </pc:spChg>
        <pc:picChg chg="add mod">
          <ac:chgData name="Holmes, Judy" userId="b51c6072-1fc4-4441-af17-72f11e25824a" providerId="ADAL" clId="{A703CD80-6160-4704-A673-5B4971D41E96}" dt="2025-10-02T19:29:35.257" v="8" actId="14100"/>
          <ac:picMkLst>
            <pc:docMk/>
            <pc:sldMk cId="3757621882" sldId="267"/>
            <ac:picMk id="1026" creationId="{39FC5EAA-096B-9A4A-D089-7A0E4D74223A}"/>
          </ac:picMkLst>
        </pc:picChg>
      </pc:sldChg>
      <pc:sldChg chg="addSp delSp modSp add mod">
        <pc:chgData name="Holmes, Judy" userId="b51c6072-1fc4-4441-af17-72f11e25824a" providerId="ADAL" clId="{A703CD80-6160-4704-A673-5B4971D41E96}" dt="2025-10-07T16:27:55.354" v="34" actId="1076"/>
        <pc:sldMkLst>
          <pc:docMk/>
          <pc:sldMk cId="916172235" sldId="271"/>
        </pc:sldMkLst>
        <pc:spChg chg="add del mod">
          <ac:chgData name="Holmes, Judy" userId="b51c6072-1fc4-4441-af17-72f11e25824a" providerId="ADAL" clId="{A703CD80-6160-4704-A673-5B4971D41E96}" dt="2025-10-07T16:26:50.012" v="13" actId="478"/>
          <ac:spMkLst>
            <pc:docMk/>
            <pc:sldMk cId="916172235" sldId="271"/>
            <ac:spMk id="3" creationId="{D109F9C8-40AA-E2B8-085E-CCCE2DC47862}"/>
          </ac:spMkLst>
        </pc:spChg>
        <pc:spChg chg="del">
          <ac:chgData name="Holmes, Judy" userId="b51c6072-1fc4-4441-af17-72f11e25824a" providerId="ADAL" clId="{A703CD80-6160-4704-A673-5B4971D41E96}" dt="2025-10-07T16:26:47.449" v="12" actId="478"/>
          <ac:spMkLst>
            <pc:docMk/>
            <pc:sldMk cId="916172235" sldId="271"/>
            <ac:spMk id="62" creationId="{134AD02A-9280-AFF2-51BB-FB9ED48FF251}"/>
          </ac:spMkLst>
        </pc:spChg>
        <pc:picChg chg="add mod">
          <ac:chgData name="Holmes, Judy" userId="b51c6072-1fc4-4441-af17-72f11e25824a" providerId="ADAL" clId="{A703CD80-6160-4704-A673-5B4971D41E96}" dt="2025-10-07T16:27:55.354" v="34" actId="1076"/>
          <ac:picMkLst>
            <pc:docMk/>
            <pc:sldMk cId="916172235" sldId="271"/>
            <ac:picMk id="5" creationId="{79BED117-9714-E5FB-B846-EE15926A1B3F}"/>
          </ac:picMkLst>
        </pc:picChg>
        <pc:picChg chg="del">
          <ac:chgData name="Holmes, Judy" userId="b51c6072-1fc4-4441-af17-72f11e25824a" providerId="ADAL" clId="{A703CD80-6160-4704-A673-5B4971D41E96}" dt="2025-10-07T16:26:42.421" v="11" actId="478"/>
          <ac:picMkLst>
            <pc:docMk/>
            <pc:sldMk cId="916172235" sldId="271"/>
            <ac:picMk id="1026" creationId="{61643E67-596B-2EE7-5611-840A7CF20361}"/>
          </ac:picMkLst>
        </pc:picChg>
      </pc:sldChg>
      <pc:sldChg chg="addSp delSp modSp add mod">
        <pc:chgData name="Holmes, Judy" userId="b51c6072-1fc4-4441-af17-72f11e25824a" providerId="ADAL" clId="{A703CD80-6160-4704-A673-5B4971D41E96}" dt="2025-10-07T16:27:46.360" v="31" actId="1076"/>
        <pc:sldMkLst>
          <pc:docMk/>
          <pc:sldMk cId="3449021727" sldId="272"/>
        </pc:sldMkLst>
        <pc:spChg chg="add del mod">
          <ac:chgData name="Holmes, Judy" userId="b51c6072-1fc4-4441-af17-72f11e25824a" providerId="ADAL" clId="{A703CD80-6160-4704-A673-5B4971D41E96}" dt="2025-10-07T16:27:22.897" v="22" actId="478"/>
          <ac:spMkLst>
            <pc:docMk/>
            <pc:sldMk cId="3449021727" sldId="272"/>
            <ac:spMk id="3" creationId="{36480F90-C28C-8E76-B50E-1418BE59AE58}"/>
          </ac:spMkLst>
        </pc:spChg>
        <pc:spChg chg="del">
          <ac:chgData name="Holmes, Judy" userId="b51c6072-1fc4-4441-af17-72f11e25824a" providerId="ADAL" clId="{A703CD80-6160-4704-A673-5B4971D41E96}" dt="2025-10-07T16:27:21.576" v="21" actId="478"/>
          <ac:spMkLst>
            <pc:docMk/>
            <pc:sldMk cId="3449021727" sldId="272"/>
            <ac:spMk id="62" creationId="{D8574F23-90E1-AB2F-533A-38401576A366}"/>
          </ac:spMkLst>
        </pc:spChg>
        <pc:picChg chg="add mod">
          <ac:chgData name="Holmes, Judy" userId="b51c6072-1fc4-4441-af17-72f11e25824a" providerId="ADAL" clId="{A703CD80-6160-4704-A673-5B4971D41E96}" dt="2025-10-07T16:27:46.360" v="31" actId="1076"/>
          <ac:picMkLst>
            <pc:docMk/>
            <pc:sldMk cId="3449021727" sldId="272"/>
            <ac:picMk id="5" creationId="{59320EAE-082B-8A6E-4DC7-26FEC5729854}"/>
          </ac:picMkLst>
        </pc:picChg>
        <pc:picChg chg="del mod">
          <ac:chgData name="Holmes, Judy" userId="b51c6072-1fc4-4441-af17-72f11e25824a" providerId="ADAL" clId="{A703CD80-6160-4704-A673-5B4971D41E96}" dt="2025-10-07T16:27:19.982" v="20" actId="478"/>
          <ac:picMkLst>
            <pc:docMk/>
            <pc:sldMk cId="3449021727" sldId="272"/>
            <ac:picMk id="1026" creationId="{3FFE2681-BAF1-96FE-79DF-DC2EE1E0E0D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F9C35-92D7-4C6D-81EE-D25ABD9E4249}" type="datetimeFigureOut">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08B97-599B-4D57-9E31-404BF3B543F2}" type="slidenum">
              <a:t>‹#›</a:t>
            </a:fld>
            <a:endParaRPr lang="en-US"/>
          </a:p>
        </p:txBody>
      </p:sp>
    </p:spTree>
    <p:extLst>
      <p:ext uri="{BB962C8B-B14F-4D97-AF65-F5344CB8AC3E}">
        <p14:creationId xmlns:p14="http://schemas.microsoft.com/office/powerpoint/2010/main" val="45008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444444"/>
                </a:solidFill>
              </a:rPr>
              <a:t>to the maximum extent appropriate, children with disabilities, including children in public or private institutions or other care facilities, are educated with children who are nondisabled; and</a:t>
            </a:r>
            <a:br>
              <a:rPr lang="en-US">
                <a:solidFill>
                  <a:srgbClr val="444444"/>
                </a:solidFill>
              </a:rPr>
            </a:br>
            <a:r>
              <a:rPr lang="en-US">
                <a:solidFill>
                  <a:srgbClr val="444444"/>
                </a:solidFill>
              </a:rPr>
              <a:t>(ii) special classes, separate schooling or other removal of children with disabilities from the regular educational environment occurs only if the nature or severity of the disability is such that education in regular classes with the use of supplementary aids cannot be achieved satisfactorily</a:t>
            </a:r>
            <a:endParaRPr lang="en-US"/>
          </a:p>
        </p:txBody>
      </p:sp>
      <p:sp>
        <p:nvSpPr>
          <p:cNvPr id="4" name="Slide Number Placeholder 3"/>
          <p:cNvSpPr>
            <a:spLocks noGrp="1"/>
          </p:cNvSpPr>
          <p:nvPr>
            <p:ph type="sldNum" sz="quarter" idx="5"/>
          </p:nvPr>
        </p:nvSpPr>
        <p:spPr/>
        <p:txBody>
          <a:bodyPr/>
          <a:lstStyle/>
          <a:p>
            <a:fld id="{9C208B97-599B-4D57-9E31-404BF3B543F2}" type="slidenum">
              <a:t>3</a:t>
            </a:fld>
            <a:endParaRPr lang="en-US"/>
          </a:p>
        </p:txBody>
      </p:sp>
    </p:spTree>
    <p:extLst>
      <p:ext uri="{BB962C8B-B14F-4D97-AF65-F5344CB8AC3E}">
        <p14:creationId xmlns:p14="http://schemas.microsoft.com/office/powerpoint/2010/main" val="437992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A1920-1E14-AC66-ACA0-6EF2B6126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BBB95-01CA-4D9C-ECD5-74017A5CD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5B8C7C-3760-BE5D-A29E-6757ADB21499}"/>
              </a:ext>
            </a:extLst>
          </p:cNvPr>
          <p:cNvSpPr>
            <a:spLocks noGrp="1"/>
          </p:cNvSpPr>
          <p:nvPr>
            <p:ph type="body" idx="1"/>
          </p:nvPr>
        </p:nvSpPr>
        <p:spPr/>
        <p:txBody>
          <a:bodyPr/>
          <a:lstStyle/>
          <a:p>
            <a:r>
              <a:rPr lang="en-US">
                <a:ea typeface="Calibri"/>
                <a:cs typeface="Calibri"/>
              </a:rPr>
              <a:t>2018-19- 8.2</a:t>
            </a:r>
          </a:p>
        </p:txBody>
      </p:sp>
      <p:sp>
        <p:nvSpPr>
          <p:cNvPr id="4" name="Slide Number Placeholder 3">
            <a:extLst>
              <a:ext uri="{FF2B5EF4-FFF2-40B4-BE49-F238E27FC236}">
                <a16:creationId xmlns:a16="http://schemas.microsoft.com/office/drawing/2014/main" id="{A6388E5A-2018-F4E5-AEAF-AD90A568AA6E}"/>
              </a:ext>
            </a:extLst>
          </p:cNvPr>
          <p:cNvSpPr>
            <a:spLocks noGrp="1"/>
          </p:cNvSpPr>
          <p:nvPr>
            <p:ph type="sldNum" sz="quarter" idx="5"/>
          </p:nvPr>
        </p:nvSpPr>
        <p:spPr/>
        <p:txBody>
          <a:bodyPr/>
          <a:lstStyle/>
          <a:p>
            <a:fld id="{9C208B97-599B-4D57-9E31-404BF3B543F2}" type="slidenum">
              <a:rPr lang="en-US"/>
              <a:t>14</a:t>
            </a:fld>
            <a:endParaRPr lang="en-US"/>
          </a:p>
        </p:txBody>
      </p:sp>
    </p:spTree>
    <p:extLst>
      <p:ext uri="{BB962C8B-B14F-4D97-AF65-F5344CB8AC3E}">
        <p14:creationId xmlns:p14="http://schemas.microsoft.com/office/powerpoint/2010/main" val="2072316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BC8F9-800A-5F0A-32E7-A0CA686FA0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F7D9B-9C54-C7FB-6551-AE24CFFBF2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DBB4E6-35D6-BE5E-CCB2-5706C367B5E1}"/>
              </a:ext>
            </a:extLst>
          </p:cNvPr>
          <p:cNvSpPr>
            <a:spLocks noGrp="1"/>
          </p:cNvSpPr>
          <p:nvPr>
            <p:ph type="body" idx="1"/>
          </p:nvPr>
        </p:nvSpPr>
        <p:spPr/>
        <p:txBody>
          <a:bodyPr/>
          <a:lstStyle/>
          <a:p>
            <a:r>
              <a:rPr lang="en-US">
                <a:ea typeface="Calibri"/>
                <a:cs typeface="Calibri"/>
              </a:rPr>
              <a:t>2018-19- 8.2</a:t>
            </a:r>
          </a:p>
        </p:txBody>
      </p:sp>
      <p:sp>
        <p:nvSpPr>
          <p:cNvPr id="4" name="Slide Number Placeholder 3">
            <a:extLst>
              <a:ext uri="{FF2B5EF4-FFF2-40B4-BE49-F238E27FC236}">
                <a16:creationId xmlns:a16="http://schemas.microsoft.com/office/drawing/2014/main" id="{BFA0112D-67AC-CC5D-DF34-64FDA5502D4C}"/>
              </a:ext>
            </a:extLst>
          </p:cNvPr>
          <p:cNvSpPr>
            <a:spLocks noGrp="1"/>
          </p:cNvSpPr>
          <p:nvPr>
            <p:ph type="sldNum" sz="quarter" idx="5"/>
          </p:nvPr>
        </p:nvSpPr>
        <p:spPr/>
        <p:txBody>
          <a:bodyPr/>
          <a:lstStyle/>
          <a:p>
            <a:fld id="{9C208B97-599B-4D57-9E31-404BF3B543F2}" type="slidenum">
              <a:rPr lang="en-US"/>
              <a:t>15</a:t>
            </a:fld>
            <a:endParaRPr lang="en-US"/>
          </a:p>
        </p:txBody>
      </p:sp>
    </p:spTree>
    <p:extLst>
      <p:ext uri="{BB962C8B-B14F-4D97-AF65-F5344CB8AC3E}">
        <p14:creationId xmlns:p14="http://schemas.microsoft.com/office/powerpoint/2010/main" val="3210491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C208B97-599B-4D57-9E31-404BF3B543F2}" type="slidenum">
              <a:rPr lang="en-US"/>
              <a:t>4</a:t>
            </a:fld>
            <a:endParaRPr lang="en-US"/>
          </a:p>
        </p:txBody>
      </p:sp>
    </p:spTree>
    <p:extLst>
      <p:ext uri="{BB962C8B-B14F-4D97-AF65-F5344CB8AC3E}">
        <p14:creationId xmlns:p14="http://schemas.microsoft.com/office/powerpoint/2010/main" val="2495444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Hillary</a:t>
            </a:r>
          </a:p>
        </p:txBody>
      </p:sp>
      <p:sp>
        <p:nvSpPr>
          <p:cNvPr id="4" name="Slide Number Placeholder 3"/>
          <p:cNvSpPr>
            <a:spLocks noGrp="1"/>
          </p:cNvSpPr>
          <p:nvPr>
            <p:ph type="sldNum" sz="quarter" idx="5"/>
          </p:nvPr>
        </p:nvSpPr>
        <p:spPr/>
        <p:txBody>
          <a:bodyPr/>
          <a:lstStyle/>
          <a:p>
            <a:fld id="{9C208B97-599B-4D57-9E31-404BF3B543F2}" type="slidenum">
              <a:rPr lang="en-US"/>
              <a:t>6</a:t>
            </a:fld>
            <a:endParaRPr lang="en-US"/>
          </a:p>
        </p:txBody>
      </p:sp>
    </p:spTree>
    <p:extLst>
      <p:ext uri="{BB962C8B-B14F-4D97-AF65-F5344CB8AC3E}">
        <p14:creationId xmlns:p14="http://schemas.microsoft.com/office/powerpoint/2010/main" val="2459691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Hillary</a:t>
            </a:r>
          </a:p>
        </p:txBody>
      </p:sp>
      <p:sp>
        <p:nvSpPr>
          <p:cNvPr id="4" name="Slide Number Placeholder 3"/>
          <p:cNvSpPr>
            <a:spLocks noGrp="1"/>
          </p:cNvSpPr>
          <p:nvPr>
            <p:ph type="sldNum" sz="quarter" idx="5"/>
          </p:nvPr>
        </p:nvSpPr>
        <p:spPr/>
        <p:txBody>
          <a:bodyPr/>
          <a:lstStyle/>
          <a:p>
            <a:fld id="{9C208B97-599B-4D57-9E31-404BF3B543F2}" type="slidenum">
              <a:rPr lang="en-US"/>
              <a:t>7</a:t>
            </a:fld>
            <a:endParaRPr lang="en-US"/>
          </a:p>
        </p:txBody>
      </p:sp>
    </p:spTree>
    <p:extLst>
      <p:ext uri="{BB962C8B-B14F-4D97-AF65-F5344CB8AC3E}">
        <p14:creationId xmlns:p14="http://schemas.microsoft.com/office/powerpoint/2010/main" val="2914786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Hillary</a:t>
            </a:r>
          </a:p>
        </p:txBody>
      </p:sp>
      <p:sp>
        <p:nvSpPr>
          <p:cNvPr id="4" name="Slide Number Placeholder 3"/>
          <p:cNvSpPr>
            <a:spLocks noGrp="1"/>
          </p:cNvSpPr>
          <p:nvPr>
            <p:ph type="sldNum" sz="quarter" idx="5"/>
          </p:nvPr>
        </p:nvSpPr>
        <p:spPr/>
        <p:txBody>
          <a:bodyPr/>
          <a:lstStyle/>
          <a:p>
            <a:fld id="{9C208B97-599B-4D57-9E31-404BF3B543F2}" type="slidenum">
              <a:rPr lang="en-US"/>
              <a:t>8</a:t>
            </a:fld>
            <a:endParaRPr lang="en-US"/>
          </a:p>
        </p:txBody>
      </p:sp>
    </p:spTree>
    <p:extLst>
      <p:ext uri="{BB962C8B-B14F-4D97-AF65-F5344CB8AC3E}">
        <p14:creationId xmlns:p14="http://schemas.microsoft.com/office/powerpoint/2010/main" val="478463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Jamie</a:t>
            </a:r>
          </a:p>
        </p:txBody>
      </p:sp>
      <p:sp>
        <p:nvSpPr>
          <p:cNvPr id="4" name="Slide Number Placeholder 3"/>
          <p:cNvSpPr>
            <a:spLocks noGrp="1"/>
          </p:cNvSpPr>
          <p:nvPr>
            <p:ph type="sldNum" sz="quarter" idx="5"/>
          </p:nvPr>
        </p:nvSpPr>
        <p:spPr/>
        <p:txBody>
          <a:bodyPr/>
          <a:lstStyle/>
          <a:p>
            <a:fld id="{9C208B97-599B-4D57-9E31-404BF3B543F2}" type="slidenum">
              <a:rPr lang="en-US"/>
              <a:t>9</a:t>
            </a:fld>
            <a:endParaRPr lang="en-US"/>
          </a:p>
        </p:txBody>
      </p:sp>
    </p:spTree>
    <p:extLst>
      <p:ext uri="{BB962C8B-B14F-4D97-AF65-F5344CB8AC3E}">
        <p14:creationId xmlns:p14="http://schemas.microsoft.com/office/powerpoint/2010/main" val="2160472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Jamie</a:t>
            </a:r>
          </a:p>
        </p:txBody>
      </p:sp>
      <p:sp>
        <p:nvSpPr>
          <p:cNvPr id="4" name="Slide Number Placeholder 3"/>
          <p:cNvSpPr>
            <a:spLocks noGrp="1"/>
          </p:cNvSpPr>
          <p:nvPr>
            <p:ph type="sldNum" sz="quarter" idx="5"/>
          </p:nvPr>
        </p:nvSpPr>
        <p:spPr/>
        <p:txBody>
          <a:bodyPr/>
          <a:lstStyle/>
          <a:p>
            <a:fld id="{9C208B97-599B-4D57-9E31-404BF3B543F2}" type="slidenum">
              <a:rPr lang="en-US"/>
              <a:t>10</a:t>
            </a:fld>
            <a:endParaRPr lang="en-US"/>
          </a:p>
        </p:txBody>
      </p:sp>
    </p:spTree>
    <p:extLst>
      <p:ext uri="{BB962C8B-B14F-4D97-AF65-F5344CB8AC3E}">
        <p14:creationId xmlns:p14="http://schemas.microsoft.com/office/powerpoint/2010/main" val="3200032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Jamie</a:t>
            </a:r>
          </a:p>
        </p:txBody>
      </p:sp>
      <p:sp>
        <p:nvSpPr>
          <p:cNvPr id="4" name="Slide Number Placeholder 3"/>
          <p:cNvSpPr>
            <a:spLocks noGrp="1"/>
          </p:cNvSpPr>
          <p:nvPr>
            <p:ph type="sldNum" sz="quarter" idx="5"/>
          </p:nvPr>
        </p:nvSpPr>
        <p:spPr/>
        <p:txBody>
          <a:bodyPr/>
          <a:lstStyle/>
          <a:p>
            <a:fld id="{9C208B97-599B-4D57-9E31-404BF3B543F2}" type="slidenum">
              <a:rPr lang="en-US"/>
              <a:t>11</a:t>
            </a:fld>
            <a:endParaRPr lang="en-US"/>
          </a:p>
        </p:txBody>
      </p:sp>
    </p:spTree>
    <p:extLst>
      <p:ext uri="{BB962C8B-B14F-4D97-AF65-F5344CB8AC3E}">
        <p14:creationId xmlns:p14="http://schemas.microsoft.com/office/powerpoint/2010/main" val="667280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2018-19- 8.2</a:t>
            </a:r>
          </a:p>
        </p:txBody>
      </p:sp>
      <p:sp>
        <p:nvSpPr>
          <p:cNvPr id="4" name="Slide Number Placeholder 3"/>
          <p:cNvSpPr>
            <a:spLocks noGrp="1"/>
          </p:cNvSpPr>
          <p:nvPr>
            <p:ph type="sldNum" sz="quarter" idx="5"/>
          </p:nvPr>
        </p:nvSpPr>
        <p:spPr/>
        <p:txBody>
          <a:bodyPr/>
          <a:lstStyle/>
          <a:p>
            <a:fld id="{9C208B97-599B-4D57-9E31-404BF3B543F2}" type="slidenum">
              <a:rPr lang="en-US"/>
              <a:t>13</a:t>
            </a:fld>
            <a:endParaRPr lang="en-US"/>
          </a:p>
        </p:txBody>
      </p:sp>
    </p:spTree>
    <p:extLst>
      <p:ext uri="{BB962C8B-B14F-4D97-AF65-F5344CB8AC3E}">
        <p14:creationId xmlns:p14="http://schemas.microsoft.com/office/powerpoint/2010/main" val="870139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10/7/2025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Freeform: Shape 46">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9" name="Freeform: Shape 48">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7981" y="1122363"/>
            <a:ext cx="4023360" cy="3204134"/>
          </a:xfrm>
        </p:spPr>
        <p:txBody>
          <a:bodyPr anchor="b">
            <a:normAutofit/>
          </a:bodyPr>
          <a:lstStyle/>
          <a:p>
            <a:pPr algn="l"/>
            <a:r>
              <a:rPr lang="en-US" sz="4400"/>
              <a:t>Troy School District</a:t>
            </a:r>
            <a:br>
              <a:rPr lang="en-US" sz="4400"/>
            </a:br>
            <a:r>
              <a:rPr lang="en-US" sz="4400"/>
              <a:t>Board of Education  Workshop</a:t>
            </a:r>
          </a:p>
        </p:txBody>
      </p:sp>
      <p:sp>
        <p:nvSpPr>
          <p:cNvPr id="3" name="Subtitle 2"/>
          <p:cNvSpPr>
            <a:spLocks noGrp="1"/>
          </p:cNvSpPr>
          <p:nvPr>
            <p:ph type="subTitle" idx="1"/>
          </p:nvPr>
        </p:nvSpPr>
        <p:spPr>
          <a:xfrm>
            <a:off x="477981" y="4872922"/>
            <a:ext cx="3933306" cy="1208141"/>
          </a:xfrm>
        </p:spPr>
        <p:txBody>
          <a:bodyPr>
            <a:normAutofit/>
          </a:bodyPr>
          <a:lstStyle/>
          <a:p>
            <a:pPr algn="l"/>
            <a:r>
              <a:rPr lang="en-US" sz="2000"/>
              <a:t>October 7, 2025</a:t>
            </a:r>
          </a:p>
        </p:txBody>
      </p:sp>
      <p:sp>
        <p:nvSpPr>
          <p:cNvPr id="51" name="Rectangle 5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3" name="Rectangle 5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for a school&#10;&#10;AI-generated content may be incorrect.">
            <a:extLst>
              <a:ext uri="{FF2B5EF4-FFF2-40B4-BE49-F238E27FC236}">
                <a16:creationId xmlns:a16="http://schemas.microsoft.com/office/drawing/2014/main" id="{BFC9A167-B1B6-9B3B-D635-AC0A178B17BE}"/>
              </a:ext>
            </a:extLst>
          </p:cNvPr>
          <p:cNvPicPr>
            <a:picLocks noChangeAspect="1"/>
          </p:cNvPicPr>
          <p:nvPr/>
        </p:nvPicPr>
        <p:blipFill>
          <a:blip r:embed="rId2"/>
          <a:stretch>
            <a:fillRect/>
          </a:stretch>
        </p:blipFill>
        <p:spPr>
          <a:xfrm>
            <a:off x="5621312" y="625684"/>
            <a:ext cx="5994923" cy="545538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C37AF-590C-4128-6182-797098D2659F}"/>
              </a:ext>
            </a:extLst>
          </p:cNvPr>
          <p:cNvSpPr>
            <a:spLocks noGrp="1"/>
          </p:cNvSpPr>
          <p:nvPr>
            <p:ph type="title"/>
          </p:nvPr>
        </p:nvSpPr>
        <p:spPr>
          <a:xfrm>
            <a:off x="349971" y="107982"/>
            <a:ext cx="11037600" cy="1325563"/>
          </a:xfrm>
        </p:spPr>
        <p:txBody>
          <a:bodyPr/>
          <a:lstStyle/>
          <a:p>
            <a:r>
              <a:rPr lang="en-US"/>
              <a:t>Eligibility Over Time &amp; Move In Data</a:t>
            </a:r>
          </a:p>
        </p:txBody>
      </p:sp>
      <p:graphicFrame>
        <p:nvGraphicFramePr>
          <p:cNvPr id="4" name="Content Placeholder 3">
            <a:extLst>
              <a:ext uri="{FF2B5EF4-FFF2-40B4-BE49-F238E27FC236}">
                <a16:creationId xmlns:a16="http://schemas.microsoft.com/office/drawing/2014/main" id="{91761F4D-4210-2F5F-EE77-CAE7739354B5}"/>
              </a:ext>
            </a:extLst>
          </p:cNvPr>
          <p:cNvGraphicFramePr>
            <a:graphicFrameLocks noGrp="1"/>
          </p:cNvGraphicFramePr>
          <p:nvPr>
            <p:ph idx="1"/>
            <p:extLst>
              <p:ext uri="{D42A27DB-BD31-4B8C-83A1-F6EECF244321}">
                <p14:modId xmlns:p14="http://schemas.microsoft.com/office/powerpoint/2010/main" val="4069220363"/>
              </p:ext>
            </p:extLst>
          </p:nvPr>
        </p:nvGraphicFramePr>
        <p:xfrm>
          <a:off x="348000" y="1596000"/>
          <a:ext cx="11598075" cy="1752600"/>
        </p:xfrm>
        <a:graphic>
          <a:graphicData uri="http://schemas.openxmlformats.org/drawingml/2006/table">
            <a:tbl>
              <a:tblPr firstRow="1" bandRow="1">
                <a:tableStyleId>{5C22544A-7EE6-4342-B048-85BDC9FD1C3A}</a:tableStyleId>
              </a:tblPr>
              <a:tblGrid>
                <a:gridCol w="3190067">
                  <a:extLst>
                    <a:ext uri="{9D8B030D-6E8A-4147-A177-3AD203B41FA5}">
                      <a16:colId xmlns:a16="http://schemas.microsoft.com/office/drawing/2014/main" val="299128607"/>
                    </a:ext>
                  </a:extLst>
                </a:gridCol>
                <a:gridCol w="2608970">
                  <a:extLst>
                    <a:ext uri="{9D8B030D-6E8A-4147-A177-3AD203B41FA5}">
                      <a16:colId xmlns:a16="http://schemas.microsoft.com/office/drawing/2014/main" val="655248581"/>
                    </a:ext>
                  </a:extLst>
                </a:gridCol>
                <a:gridCol w="2899519">
                  <a:extLst>
                    <a:ext uri="{9D8B030D-6E8A-4147-A177-3AD203B41FA5}">
                      <a16:colId xmlns:a16="http://schemas.microsoft.com/office/drawing/2014/main" val="233510887"/>
                    </a:ext>
                  </a:extLst>
                </a:gridCol>
                <a:gridCol w="2899519">
                  <a:extLst>
                    <a:ext uri="{9D8B030D-6E8A-4147-A177-3AD203B41FA5}">
                      <a16:colId xmlns:a16="http://schemas.microsoft.com/office/drawing/2014/main" val="3141659087"/>
                    </a:ext>
                  </a:extLst>
                </a:gridCol>
              </a:tblGrid>
              <a:tr h="370840">
                <a:tc>
                  <a:txBody>
                    <a:bodyPr/>
                    <a:lstStyle/>
                    <a:p>
                      <a:r>
                        <a:rPr lang="en-US"/>
                        <a:t>2024-25 Students IEPs 1367</a:t>
                      </a:r>
                    </a:p>
                  </a:txBody>
                  <a:tcPr/>
                </a:tc>
                <a:tc>
                  <a:txBody>
                    <a:bodyPr/>
                    <a:lstStyle/>
                    <a:p>
                      <a:r>
                        <a:rPr lang="en-US"/>
                        <a:t>2014-15</a:t>
                      </a:r>
                    </a:p>
                  </a:txBody>
                  <a:tcPr/>
                </a:tc>
                <a:tc>
                  <a:txBody>
                    <a:bodyPr/>
                    <a:lstStyle/>
                    <a:p>
                      <a:r>
                        <a:rPr lang="en-US"/>
                        <a:t>2020-21</a:t>
                      </a:r>
                    </a:p>
                  </a:txBody>
                  <a:tcPr/>
                </a:tc>
                <a:tc>
                  <a:txBody>
                    <a:bodyPr/>
                    <a:lstStyle/>
                    <a:p>
                      <a:r>
                        <a:rPr lang="en-US"/>
                        <a:t>2024-25</a:t>
                      </a:r>
                    </a:p>
                  </a:txBody>
                  <a:tcPr/>
                </a:tc>
                <a:extLst>
                  <a:ext uri="{0D108BD9-81ED-4DB2-BD59-A6C34878D82A}">
                    <a16:rowId xmlns:a16="http://schemas.microsoft.com/office/drawing/2014/main" val="1237094221"/>
                  </a:ext>
                </a:extLst>
              </a:tr>
              <a:tr h="370840">
                <a:tc>
                  <a:txBody>
                    <a:bodyPr/>
                    <a:lstStyle/>
                    <a:p>
                      <a:r>
                        <a:rPr lang="en-US"/>
                        <a:t>ASD eligibility</a:t>
                      </a:r>
                    </a:p>
                  </a:txBody>
                  <a:tcPr/>
                </a:tc>
                <a:tc>
                  <a:txBody>
                    <a:bodyPr/>
                    <a:lstStyle/>
                    <a:p>
                      <a:r>
                        <a:rPr lang="en-US"/>
                        <a:t>121/(10.6%)</a:t>
                      </a:r>
                    </a:p>
                  </a:txBody>
                  <a:tcPr/>
                </a:tc>
                <a:tc>
                  <a:txBody>
                    <a:bodyPr/>
                    <a:lstStyle/>
                    <a:p>
                      <a:r>
                        <a:rPr lang="en-US"/>
                        <a:t>185 (14.6%)</a:t>
                      </a:r>
                    </a:p>
                  </a:txBody>
                  <a:tcPr/>
                </a:tc>
                <a:tc>
                  <a:txBody>
                    <a:bodyPr/>
                    <a:lstStyle/>
                    <a:p>
                      <a:r>
                        <a:rPr lang="en-US"/>
                        <a:t>254 (18.6%)</a:t>
                      </a:r>
                    </a:p>
                  </a:txBody>
                  <a:tcPr/>
                </a:tc>
                <a:extLst>
                  <a:ext uri="{0D108BD9-81ED-4DB2-BD59-A6C34878D82A}">
                    <a16:rowId xmlns:a16="http://schemas.microsoft.com/office/drawing/2014/main" val="2831149187"/>
                  </a:ext>
                </a:extLst>
              </a:tr>
              <a:tr h="370840">
                <a:tc>
                  <a:txBody>
                    <a:bodyPr/>
                    <a:lstStyle/>
                    <a:p>
                      <a:r>
                        <a:rPr lang="en-US"/>
                        <a:t>Specific Learning Disability</a:t>
                      </a:r>
                    </a:p>
                  </a:txBody>
                  <a:tcPr/>
                </a:tc>
                <a:tc>
                  <a:txBody>
                    <a:bodyPr/>
                    <a:lstStyle/>
                    <a:p>
                      <a:r>
                        <a:rPr lang="en-US"/>
                        <a:t>383 (33.7%)</a:t>
                      </a:r>
                    </a:p>
                  </a:txBody>
                  <a:tcPr/>
                </a:tc>
                <a:tc>
                  <a:txBody>
                    <a:bodyPr/>
                    <a:lstStyle/>
                    <a:p>
                      <a:r>
                        <a:rPr lang="en-US"/>
                        <a:t>289 (22.8%)</a:t>
                      </a:r>
                    </a:p>
                  </a:txBody>
                  <a:tcPr/>
                </a:tc>
                <a:tc>
                  <a:txBody>
                    <a:bodyPr/>
                    <a:lstStyle/>
                    <a:p>
                      <a:r>
                        <a:rPr lang="en-US"/>
                        <a:t>258 (18.9%)</a:t>
                      </a:r>
                    </a:p>
                  </a:txBody>
                  <a:tcPr/>
                </a:tc>
                <a:extLst>
                  <a:ext uri="{0D108BD9-81ED-4DB2-BD59-A6C34878D82A}">
                    <a16:rowId xmlns:a16="http://schemas.microsoft.com/office/drawing/2014/main" val="1381365218"/>
                  </a:ext>
                </a:extLst>
              </a:tr>
              <a:tr h="370840">
                <a:tc>
                  <a:txBody>
                    <a:bodyPr/>
                    <a:lstStyle/>
                    <a:p>
                      <a:r>
                        <a:rPr lang="en-US"/>
                        <a:t>Speech and Language Impairment</a:t>
                      </a:r>
                    </a:p>
                  </a:txBody>
                  <a:tcPr/>
                </a:tc>
                <a:tc>
                  <a:txBody>
                    <a:bodyPr/>
                    <a:lstStyle/>
                    <a:p>
                      <a:r>
                        <a:rPr lang="en-US"/>
                        <a:t>307 (27%)</a:t>
                      </a:r>
                    </a:p>
                  </a:txBody>
                  <a:tcPr/>
                </a:tc>
                <a:tc>
                  <a:txBody>
                    <a:bodyPr/>
                    <a:lstStyle/>
                    <a:p>
                      <a:r>
                        <a:rPr lang="en-US"/>
                        <a:t>417 (32.9%)</a:t>
                      </a:r>
                    </a:p>
                  </a:txBody>
                  <a:tcPr/>
                </a:tc>
                <a:tc>
                  <a:txBody>
                    <a:bodyPr/>
                    <a:lstStyle/>
                    <a:p>
                      <a:r>
                        <a:rPr lang="en-US"/>
                        <a:t>420 (30.7%)</a:t>
                      </a:r>
                    </a:p>
                  </a:txBody>
                  <a:tcPr/>
                </a:tc>
                <a:extLst>
                  <a:ext uri="{0D108BD9-81ED-4DB2-BD59-A6C34878D82A}">
                    <a16:rowId xmlns:a16="http://schemas.microsoft.com/office/drawing/2014/main" val="1943039568"/>
                  </a:ext>
                </a:extLst>
              </a:tr>
            </a:tbl>
          </a:graphicData>
        </a:graphic>
      </p:graphicFrame>
      <p:graphicFrame>
        <p:nvGraphicFramePr>
          <p:cNvPr id="6" name="Table 5">
            <a:extLst>
              <a:ext uri="{FF2B5EF4-FFF2-40B4-BE49-F238E27FC236}">
                <a16:creationId xmlns:a16="http://schemas.microsoft.com/office/drawing/2014/main" id="{CF43D148-F093-A0E1-C70E-0B81DAA14D05}"/>
              </a:ext>
            </a:extLst>
          </p:cNvPr>
          <p:cNvGraphicFramePr>
            <a:graphicFrameLocks noGrp="1"/>
          </p:cNvGraphicFramePr>
          <p:nvPr>
            <p:extLst>
              <p:ext uri="{D42A27DB-BD31-4B8C-83A1-F6EECF244321}">
                <p14:modId xmlns:p14="http://schemas.microsoft.com/office/powerpoint/2010/main" val="3657643975"/>
              </p:ext>
            </p:extLst>
          </p:nvPr>
        </p:nvGraphicFramePr>
        <p:xfrm>
          <a:off x="347250" y="3851016"/>
          <a:ext cx="11574219" cy="1009460"/>
        </p:xfrm>
        <a:graphic>
          <a:graphicData uri="http://schemas.openxmlformats.org/drawingml/2006/table">
            <a:tbl>
              <a:tblPr bandRow="1">
                <a:tableStyleId>{5C22544A-7EE6-4342-B048-85BDC9FD1C3A}</a:tableStyleId>
              </a:tblPr>
              <a:tblGrid>
                <a:gridCol w="2696490">
                  <a:extLst>
                    <a:ext uri="{9D8B030D-6E8A-4147-A177-3AD203B41FA5}">
                      <a16:colId xmlns:a16="http://schemas.microsoft.com/office/drawing/2014/main" val="2720255588"/>
                    </a:ext>
                  </a:extLst>
                </a:gridCol>
                <a:gridCol w="1933197">
                  <a:extLst>
                    <a:ext uri="{9D8B030D-6E8A-4147-A177-3AD203B41FA5}">
                      <a16:colId xmlns:a16="http://schemas.microsoft.com/office/drawing/2014/main" val="3203037292"/>
                    </a:ext>
                  </a:extLst>
                </a:gridCol>
                <a:gridCol w="2314844">
                  <a:extLst>
                    <a:ext uri="{9D8B030D-6E8A-4147-A177-3AD203B41FA5}">
                      <a16:colId xmlns:a16="http://schemas.microsoft.com/office/drawing/2014/main" val="1402868727"/>
                    </a:ext>
                  </a:extLst>
                </a:gridCol>
                <a:gridCol w="2314844">
                  <a:extLst>
                    <a:ext uri="{9D8B030D-6E8A-4147-A177-3AD203B41FA5}">
                      <a16:colId xmlns:a16="http://schemas.microsoft.com/office/drawing/2014/main" val="3616050865"/>
                    </a:ext>
                  </a:extLst>
                </a:gridCol>
                <a:gridCol w="2314844">
                  <a:extLst>
                    <a:ext uri="{9D8B030D-6E8A-4147-A177-3AD203B41FA5}">
                      <a16:colId xmlns:a16="http://schemas.microsoft.com/office/drawing/2014/main" val="3629233295"/>
                    </a:ext>
                  </a:extLst>
                </a:gridCol>
              </a:tblGrid>
              <a:tr h="361950">
                <a:tc>
                  <a:txBody>
                    <a:bodyPr/>
                    <a:lstStyle/>
                    <a:p>
                      <a:pPr fontAlgn="t">
                        <a:buNone/>
                      </a:pPr>
                      <a:endParaRPr lang="en-US">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099" cap="flat" cmpd="sng" algn="ctr">
                      <a:solidFill>
                        <a:srgbClr val="FFFFFF"/>
                      </a:solidFill>
                      <a:prstDash val="solid"/>
                      <a:round/>
                      <a:headEnd type="none" w="med" len="med"/>
                      <a:tailEnd type="none" w="med" len="med"/>
                    </a:lnB>
                    <a:solidFill>
                      <a:srgbClr val="156082"/>
                    </a:solidFill>
                  </a:tcPr>
                </a:tc>
                <a:tc>
                  <a:txBody>
                    <a:bodyPr/>
                    <a:lstStyle/>
                    <a:p>
                      <a:pPr algn="l" fontAlgn="base">
                        <a:lnSpc>
                          <a:spcPts val="2175"/>
                        </a:lnSpc>
                        <a:buNone/>
                      </a:pPr>
                      <a:r>
                        <a:rPr lang="en-US" sz="1800" b="1" i="0">
                          <a:solidFill>
                            <a:srgbClr val="FFFFFF"/>
                          </a:solidFill>
                          <a:effectLst/>
                          <a:latin typeface="Aptos"/>
                        </a:rPr>
                        <a:t>2018-19</a:t>
                      </a:r>
                      <a:endParaRPr lang="en-US" b="1" i="0">
                        <a:solidFill>
                          <a:srgbClr val="FFFFFF"/>
                        </a:solidFill>
                        <a:effectLst/>
                        <a:latin typeface="Aptos"/>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099" cap="flat" cmpd="sng" algn="ctr">
                      <a:solidFill>
                        <a:srgbClr val="FFFFFF"/>
                      </a:solidFill>
                      <a:prstDash val="solid"/>
                      <a:round/>
                      <a:headEnd type="none" w="med" len="med"/>
                      <a:tailEnd type="none" w="med" len="med"/>
                    </a:lnB>
                    <a:solidFill>
                      <a:srgbClr val="156082"/>
                    </a:solidFill>
                  </a:tcPr>
                </a:tc>
                <a:tc>
                  <a:txBody>
                    <a:bodyPr/>
                    <a:lstStyle/>
                    <a:p>
                      <a:pPr algn="l" fontAlgn="base">
                        <a:lnSpc>
                          <a:spcPts val="2175"/>
                        </a:lnSpc>
                        <a:buNone/>
                      </a:pPr>
                      <a:r>
                        <a:rPr lang="en-US" sz="1800" b="1" i="0">
                          <a:solidFill>
                            <a:srgbClr val="FFFFFF"/>
                          </a:solidFill>
                          <a:effectLst/>
                          <a:latin typeface="Aptos"/>
                        </a:rPr>
                        <a:t>2020-21</a:t>
                      </a:r>
                      <a:endParaRPr lang="en-US" b="1" i="0">
                        <a:solidFill>
                          <a:srgbClr val="FFFFFF"/>
                        </a:solidFill>
                        <a:effectLst/>
                        <a:latin typeface="Aptos"/>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099" cap="flat" cmpd="sng" algn="ctr">
                      <a:solidFill>
                        <a:srgbClr val="FFFFFF"/>
                      </a:solidFill>
                      <a:prstDash val="solid"/>
                      <a:round/>
                      <a:headEnd type="none" w="med" len="med"/>
                      <a:tailEnd type="none" w="med" len="med"/>
                    </a:lnB>
                    <a:solidFill>
                      <a:srgbClr val="156082"/>
                    </a:solidFill>
                  </a:tcPr>
                </a:tc>
                <a:tc>
                  <a:txBody>
                    <a:bodyPr/>
                    <a:lstStyle/>
                    <a:p>
                      <a:pPr algn="l" fontAlgn="base">
                        <a:lnSpc>
                          <a:spcPts val="2175"/>
                        </a:lnSpc>
                        <a:buNone/>
                      </a:pPr>
                      <a:r>
                        <a:rPr lang="en-US" sz="1800" b="1" i="0">
                          <a:solidFill>
                            <a:srgbClr val="FFFFFF"/>
                          </a:solidFill>
                          <a:effectLst/>
                          <a:latin typeface="Aptos"/>
                        </a:rPr>
                        <a:t>2022-23</a:t>
                      </a:r>
                      <a:endParaRPr lang="en-US" b="1" i="0">
                        <a:solidFill>
                          <a:srgbClr val="FFFFFF"/>
                        </a:solidFill>
                        <a:effectLst/>
                        <a:latin typeface="Aptos"/>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099" cap="flat" cmpd="sng" algn="ctr">
                      <a:solidFill>
                        <a:srgbClr val="FFFFFF"/>
                      </a:solidFill>
                      <a:prstDash val="solid"/>
                      <a:round/>
                      <a:headEnd type="none" w="med" len="med"/>
                      <a:tailEnd type="none" w="med" len="med"/>
                    </a:lnB>
                    <a:solidFill>
                      <a:srgbClr val="156082"/>
                    </a:solidFill>
                  </a:tcPr>
                </a:tc>
                <a:tc>
                  <a:txBody>
                    <a:bodyPr/>
                    <a:lstStyle/>
                    <a:p>
                      <a:pPr algn="l" fontAlgn="base">
                        <a:lnSpc>
                          <a:spcPts val="2175"/>
                        </a:lnSpc>
                        <a:buNone/>
                      </a:pPr>
                      <a:r>
                        <a:rPr lang="en-US" sz="1800" b="1" i="0">
                          <a:solidFill>
                            <a:srgbClr val="FFFFFF"/>
                          </a:solidFill>
                          <a:effectLst/>
                          <a:latin typeface="Aptos"/>
                        </a:rPr>
                        <a:t>2024-25</a:t>
                      </a:r>
                      <a:endParaRPr lang="en-US" b="1" i="0">
                        <a:solidFill>
                          <a:srgbClr val="FFFFFF"/>
                        </a:solidFill>
                        <a:effectLst/>
                        <a:latin typeface="Aptos"/>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099"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1256849571"/>
                  </a:ext>
                </a:extLst>
              </a:tr>
              <a:tr h="361950">
                <a:tc>
                  <a:txBody>
                    <a:bodyPr/>
                    <a:lstStyle/>
                    <a:p>
                      <a:pPr algn="l" fontAlgn="base">
                        <a:lnSpc>
                          <a:spcPts val="2175"/>
                        </a:lnSpc>
                        <a:buNone/>
                      </a:pPr>
                      <a:r>
                        <a:rPr lang="en-US" sz="1800" b="0" i="0">
                          <a:solidFill>
                            <a:srgbClr val="000000"/>
                          </a:solidFill>
                          <a:effectLst/>
                          <a:latin typeface="Aptos"/>
                        </a:rPr>
                        <a:t>Level 4 Programming Needs</a:t>
                      </a:r>
                      <a:endParaRPr lang="en-US" b="0" i="0">
                        <a:solidFill>
                          <a:srgbClr val="000000"/>
                        </a:solidFill>
                        <a:effectLst/>
                        <a:latin typeface="Aptos"/>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09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75"/>
                        </a:lnSpc>
                        <a:buNone/>
                      </a:pPr>
                      <a:r>
                        <a:rPr lang="en-US" sz="1800" b="0" i="0">
                          <a:solidFill>
                            <a:srgbClr val="000000"/>
                          </a:solidFill>
                          <a:effectLst/>
                          <a:latin typeface="Aptos"/>
                        </a:rPr>
                        <a:t>7 programs</a:t>
                      </a:r>
                      <a:endParaRPr lang="en-US" b="0" i="0">
                        <a:solidFill>
                          <a:srgbClr val="000000"/>
                        </a:solidFill>
                        <a:effectLst/>
                        <a:latin typeface="Aptos"/>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09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75"/>
                        </a:lnSpc>
                        <a:buNone/>
                      </a:pPr>
                      <a:r>
                        <a:rPr lang="en-US" sz="1800" b="0" i="0">
                          <a:solidFill>
                            <a:srgbClr val="000000"/>
                          </a:solidFill>
                          <a:effectLst/>
                          <a:latin typeface="Aptos"/>
                        </a:rPr>
                        <a:t>12 programs</a:t>
                      </a:r>
                      <a:endParaRPr lang="en-US" b="0" i="0">
                        <a:solidFill>
                          <a:srgbClr val="000000"/>
                        </a:solidFill>
                        <a:effectLst/>
                        <a:latin typeface="Aptos"/>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09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75"/>
                        </a:lnSpc>
                        <a:buNone/>
                      </a:pPr>
                      <a:r>
                        <a:rPr lang="en-US" sz="1800" b="0" i="0">
                          <a:solidFill>
                            <a:srgbClr val="000000"/>
                          </a:solidFill>
                          <a:effectLst/>
                          <a:latin typeface="Aptos"/>
                        </a:rPr>
                        <a:t>15 programs</a:t>
                      </a:r>
                      <a:endParaRPr lang="en-US" b="0" i="0">
                        <a:solidFill>
                          <a:srgbClr val="000000"/>
                        </a:solidFill>
                        <a:effectLst/>
                        <a:latin typeface="Aptos"/>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09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lnSpc>
                          <a:spcPts val="2175"/>
                        </a:lnSpc>
                        <a:buNone/>
                      </a:pPr>
                      <a:r>
                        <a:rPr lang="en-US" sz="1800" b="0" i="0">
                          <a:solidFill>
                            <a:srgbClr val="000000"/>
                          </a:solidFill>
                          <a:effectLst/>
                          <a:latin typeface="Aptos"/>
                        </a:rPr>
                        <a:t>20 programs</a:t>
                      </a:r>
                      <a:endParaRPr lang="en-US" b="0" i="0">
                        <a:solidFill>
                          <a:srgbClr val="000000"/>
                        </a:solidFill>
                        <a:effectLst/>
                        <a:latin typeface="Aptos"/>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09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777462365"/>
                  </a:ext>
                </a:extLst>
              </a:tr>
            </a:tbl>
          </a:graphicData>
        </a:graphic>
      </p:graphicFrame>
      <p:graphicFrame>
        <p:nvGraphicFramePr>
          <p:cNvPr id="7" name="Table 6">
            <a:extLst>
              <a:ext uri="{FF2B5EF4-FFF2-40B4-BE49-F238E27FC236}">
                <a16:creationId xmlns:a16="http://schemas.microsoft.com/office/drawing/2014/main" id="{3F245435-F9EE-5E17-A121-2C9430C9299C}"/>
              </a:ext>
            </a:extLst>
          </p:cNvPr>
          <p:cNvGraphicFramePr>
            <a:graphicFrameLocks noGrp="1"/>
          </p:cNvGraphicFramePr>
          <p:nvPr>
            <p:extLst>
              <p:ext uri="{D42A27DB-BD31-4B8C-83A1-F6EECF244321}">
                <p14:modId xmlns:p14="http://schemas.microsoft.com/office/powerpoint/2010/main" val="1890793277"/>
              </p:ext>
            </p:extLst>
          </p:nvPr>
        </p:nvGraphicFramePr>
        <p:xfrm>
          <a:off x="304402" y="5310520"/>
          <a:ext cx="11578784" cy="1285240"/>
        </p:xfrm>
        <a:graphic>
          <a:graphicData uri="http://schemas.openxmlformats.org/drawingml/2006/table">
            <a:tbl>
              <a:tblPr firstRow="1" bandRow="1">
                <a:tableStyleId>{5C22544A-7EE6-4342-B048-85BDC9FD1C3A}</a:tableStyleId>
              </a:tblPr>
              <a:tblGrid>
                <a:gridCol w="2894696">
                  <a:extLst>
                    <a:ext uri="{9D8B030D-6E8A-4147-A177-3AD203B41FA5}">
                      <a16:colId xmlns:a16="http://schemas.microsoft.com/office/drawing/2014/main" val="2606868908"/>
                    </a:ext>
                  </a:extLst>
                </a:gridCol>
                <a:gridCol w="2894696">
                  <a:extLst>
                    <a:ext uri="{9D8B030D-6E8A-4147-A177-3AD203B41FA5}">
                      <a16:colId xmlns:a16="http://schemas.microsoft.com/office/drawing/2014/main" val="224053196"/>
                    </a:ext>
                  </a:extLst>
                </a:gridCol>
                <a:gridCol w="2894696">
                  <a:extLst>
                    <a:ext uri="{9D8B030D-6E8A-4147-A177-3AD203B41FA5}">
                      <a16:colId xmlns:a16="http://schemas.microsoft.com/office/drawing/2014/main" val="48635940"/>
                    </a:ext>
                  </a:extLst>
                </a:gridCol>
                <a:gridCol w="2894696">
                  <a:extLst>
                    <a:ext uri="{9D8B030D-6E8A-4147-A177-3AD203B41FA5}">
                      <a16:colId xmlns:a16="http://schemas.microsoft.com/office/drawing/2014/main" val="2279810594"/>
                    </a:ext>
                  </a:extLst>
                </a:gridCol>
              </a:tblGrid>
              <a:tr h="370840">
                <a:tc>
                  <a:txBody>
                    <a:bodyPr/>
                    <a:lstStyle/>
                    <a:p>
                      <a:r>
                        <a:rPr lang="en-US"/>
                        <a:t>2025-2026 transfer student's w/IEPs</a:t>
                      </a:r>
                    </a:p>
                  </a:txBody>
                  <a:tcPr/>
                </a:tc>
                <a:tc>
                  <a:txBody>
                    <a:bodyPr/>
                    <a:lstStyle/>
                    <a:p>
                      <a:pPr lvl="0">
                        <a:buNone/>
                      </a:pPr>
                      <a:r>
                        <a:rPr lang="en-US" sz="1800" b="1" i="0" u="none" strike="noStrike" noProof="0">
                          <a:solidFill>
                            <a:srgbClr val="FFFFFF"/>
                          </a:solidFill>
                          <a:latin typeface="Aptos"/>
                        </a:rPr>
                        <a:t>Transfer students placed in categorical programs </a:t>
                      </a:r>
                      <a:endParaRPr lang="en-US"/>
                    </a:p>
                  </a:txBody>
                  <a:tcPr/>
                </a:tc>
                <a:tc>
                  <a:txBody>
                    <a:bodyPr/>
                    <a:lstStyle/>
                    <a:p>
                      <a:pPr lvl="0">
                        <a:buNone/>
                      </a:pPr>
                      <a:r>
                        <a:rPr lang="en-US" sz="1800" b="1" i="0" u="none" strike="noStrike" noProof="0">
                          <a:solidFill>
                            <a:srgbClr val="FFFFFF"/>
                          </a:solidFill>
                          <a:latin typeface="Aptos"/>
                        </a:rPr>
                        <a:t>Transfer students placed in Level 4 programs</a:t>
                      </a:r>
                    </a:p>
                  </a:txBody>
                  <a:tcPr/>
                </a:tc>
                <a:tc>
                  <a:txBody>
                    <a:bodyPr/>
                    <a:lstStyle/>
                    <a:p>
                      <a:r>
                        <a:rPr lang="en-US"/>
                        <a:t>New students in need of immediate  evaluation for programming purposes</a:t>
                      </a:r>
                    </a:p>
                  </a:txBody>
                  <a:tcPr/>
                </a:tc>
                <a:extLst>
                  <a:ext uri="{0D108BD9-81ED-4DB2-BD59-A6C34878D82A}">
                    <a16:rowId xmlns:a16="http://schemas.microsoft.com/office/drawing/2014/main" val="317731618"/>
                  </a:ext>
                </a:extLst>
              </a:tr>
              <a:tr h="370840">
                <a:tc>
                  <a:txBody>
                    <a:bodyPr/>
                    <a:lstStyle/>
                    <a:p>
                      <a:r>
                        <a:rPr lang="en-US"/>
                        <a:t>66 currently</a:t>
                      </a:r>
                    </a:p>
                  </a:txBody>
                  <a:tcPr/>
                </a:tc>
                <a:tc>
                  <a:txBody>
                    <a:bodyPr/>
                    <a:lstStyle/>
                    <a:p>
                      <a:pPr lvl="0">
                        <a:buNone/>
                      </a:pPr>
                      <a:r>
                        <a:rPr lang="en-US"/>
                        <a:t>23</a:t>
                      </a:r>
                    </a:p>
                  </a:txBody>
                  <a:tcPr/>
                </a:tc>
                <a:tc>
                  <a:txBody>
                    <a:bodyPr/>
                    <a:lstStyle/>
                    <a:p>
                      <a:pPr lvl="0">
                        <a:buNone/>
                      </a:pPr>
                      <a:r>
                        <a:rPr lang="en-US"/>
                        <a:t>12</a:t>
                      </a:r>
                    </a:p>
                  </a:txBody>
                  <a:tcPr/>
                </a:tc>
                <a:tc>
                  <a:txBody>
                    <a:bodyPr/>
                    <a:lstStyle/>
                    <a:p>
                      <a:r>
                        <a:rPr lang="en-US"/>
                        <a:t>7</a:t>
                      </a:r>
                    </a:p>
                  </a:txBody>
                  <a:tcPr/>
                </a:tc>
                <a:extLst>
                  <a:ext uri="{0D108BD9-81ED-4DB2-BD59-A6C34878D82A}">
                    <a16:rowId xmlns:a16="http://schemas.microsoft.com/office/drawing/2014/main" val="3481703655"/>
                  </a:ext>
                </a:extLst>
              </a:tr>
            </a:tbl>
          </a:graphicData>
        </a:graphic>
      </p:graphicFrame>
    </p:spTree>
    <p:extLst>
      <p:ext uri="{BB962C8B-B14F-4D97-AF65-F5344CB8AC3E}">
        <p14:creationId xmlns:p14="http://schemas.microsoft.com/office/powerpoint/2010/main" val="4186967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CE0A68D-28EF-49D9-B84B-5DAB38714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EA8567-2224-A2EE-123B-F50DD13DC675}"/>
              </a:ext>
            </a:extLst>
          </p:cNvPr>
          <p:cNvSpPr>
            <a:spLocks noGrp="1"/>
          </p:cNvSpPr>
          <p:nvPr>
            <p:ph type="title"/>
          </p:nvPr>
        </p:nvSpPr>
        <p:spPr>
          <a:xfrm>
            <a:off x="901922" y="5304643"/>
            <a:ext cx="4786138" cy="1663995"/>
          </a:xfrm>
        </p:spPr>
        <p:txBody>
          <a:bodyPr vert="horz" lIns="91440" tIns="45720" rIns="91440" bIns="45720" rtlCol="0" anchor="t">
            <a:normAutofit/>
          </a:bodyPr>
          <a:lstStyle/>
          <a:p>
            <a:pPr algn="ctr"/>
            <a:r>
              <a:rPr lang="en-US" sz="3200" kern="1200">
                <a:solidFill>
                  <a:schemeClr val="tx1">
                    <a:lumMod val="65000"/>
                    <a:lumOff val="35000"/>
                  </a:schemeClr>
                </a:solidFill>
                <a:latin typeface="+mj-lt"/>
                <a:ea typeface="+mj-ea"/>
                <a:cs typeface="+mj-cs"/>
              </a:rPr>
              <a:t>Family Engagement: </a:t>
            </a:r>
            <a:br>
              <a:rPr lang="en-US" sz="3200" kern="1200">
                <a:solidFill>
                  <a:schemeClr val="tx1">
                    <a:lumMod val="65000"/>
                    <a:lumOff val="35000"/>
                  </a:schemeClr>
                </a:solidFill>
                <a:latin typeface="+mj-lt"/>
                <a:ea typeface="+mj-ea"/>
                <a:cs typeface="+mj-cs"/>
              </a:rPr>
            </a:br>
            <a:r>
              <a:rPr lang="en-US" sz="3200" kern="1200">
                <a:solidFill>
                  <a:schemeClr val="tx1">
                    <a:lumMod val="65000"/>
                    <a:lumOff val="35000"/>
                  </a:schemeClr>
                </a:solidFill>
                <a:latin typeface="+mj-lt"/>
                <a:ea typeface="+mj-ea"/>
                <a:cs typeface="+mj-cs"/>
              </a:rPr>
              <a:t>Parent Advisory Committee</a:t>
            </a:r>
            <a:br>
              <a:rPr lang="en-US" sz="3200" kern="1200">
                <a:solidFill>
                  <a:schemeClr val="tx1">
                    <a:lumMod val="65000"/>
                    <a:lumOff val="35000"/>
                  </a:schemeClr>
                </a:solidFill>
                <a:latin typeface="+mj-lt"/>
                <a:ea typeface="+mj-ea"/>
                <a:cs typeface="+mj-cs"/>
              </a:rPr>
            </a:br>
            <a:endParaRPr lang="en-US" sz="3200" kern="1200">
              <a:solidFill>
                <a:schemeClr val="tx1">
                  <a:lumMod val="65000"/>
                  <a:lumOff val="35000"/>
                </a:schemeClr>
              </a:solidFill>
              <a:latin typeface="+mj-lt"/>
              <a:ea typeface="+mj-ea"/>
              <a:cs typeface="+mj-cs"/>
            </a:endParaRPr>
          </a:p>
        </p:txBody>
      </p:sp>
      <p:pic>
        <p:nvPicPr>
          <p:cNvPr id="5" name="Picture 4" descr="A group of colorful labels&#10;&#10;AI-generated content may be incorrect.">
            <a:extLst>
              <a:ext uri="{FF2B5EF4-FFF2-40B4-BE49-F238E27FC236}">
                <a16:creationId xmlns:a16="http://schemas.microsoft.com/office/drawing/2014/main" id="{0D2BB732-E2EC-E1DB-1D39-1593E5D69622}"/>
              </a:ext>
            </a:extLst>
          </p:cNvPr>
          <p:cNvPicPr>
            <a:picLocks noChangeAspect="1"/>
          </p:cNvPicPr>
          <p:nvPr/>
        </p:nvPicPr>
        <p:blipFill>
          <a:blip r:embed="rId3"/>
          <a:stretch>
            <a:fillRect/>
          </a:stretch>
        </p:blipFill>
        <p:spPr>
          <a:xfrm>
            <a:off x="605579" y="364586"/>
            <a:ext cx="5604687" cy="4758965"/>
          </a:xfrm>
          <a:prstGeom prst="rect">
            <a:avLst/>
          </a:prstGeom>
        </p:spPr>
      </p:pic>
      <p:sp>
        <p:nvSpPr>
          <p:cNvPr id="39" name="Rectangle 38">
            <a:extLst>
              <a:ext uri="{FF2B5EF4-FFF2-40B4-BE49-F238E27FC236}">
                <a16:creationId xmlns:a16="http://schemas.microsoft.com/office/drawing/2014/main" id="{1FA0C3DC-24DE-44E3-9D41-CAA5F3B20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6208" y="0"/>
            <a:ext cx="4775791"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CA8B4A-C65A-EBBE-7DB0-5D0A834C2710}"/>
              </a:ext>
            </a:extLst>
          </p:cNvPr>
          <p:cNvSpPr>
            <a:spLocks noGrp="1"/>
          </p:cNvSpPr>
          <p:nvPr>
            <p:ph sz="half" idx="1"/>
          </p:nvPr>
        </p:nvSpPr>
        <p:spPr>
          <a:xfrm>
            <a:off x="8020512" y="364586"/>
            <a:ext cx="3877893" cy="6473204"/>
          </a:xfrm>
        </p:spPr>
        <p:txBody>
          <a:bodyPr vert="horz" lIns="91440" tIns="45720" rIns="91440" bIns="45720" rtlCol="0" anchor="ctr">
            <a:normAutofit/>
          </a:bodyPr>
          <a:lstStyle/>
          <a:p>
            <a:pPr marL="0" indent="0">
              <a:spcBef>
                <a:spcPct val="20000"/>
              </a:spcBef>
              <a:spcAft>
                <a:spcPts val="599"/>
              </a:spcAft>
              <a:buNone/>
            </a:pPr>
            <a:r>
              <a:rPr lang="en-US" sz="1300" b="1" u="sng">
                <a:solidFill>
                  <a:srgbClr val="595959"/>
                </a:solidFill>
              </a:rPr>
              <a:t>SSPAC Executive Board Members </a:t>
            </a:r>
            <a:endParaRPr lang="en-US" sz="1300">
              <a:solidFill>
                <a:srgbClr val="595959"/>
              </a:solidFill>
            </a:endParaRPr>
          </a:p>
          <a:p>
            <a:pPr>
              <a:spcBef>
                <a:spcPct val="20000"/>
              </a:spcBef>
              <a:spcAft>
                <a:spcPts val="599"/>
              </a:spcAft>
            </a:pPr>
            <a:r>
              <a:rPr lang="en-US" sz="1300">
                <a:solidFill>
                  <a:srgbClr val="595959"/>
                </a:solidFill>
              </a:rPr>
              <a:t> Rebecca Gilkey</a:t>
            </a:r>
          </a:p>
          <a:p>
            <a:pPr>
              <a:spcBef>
                <a:spcPct val="20000"/>
              </a:spcBef>
              <a:spcAft>
                <a:spcPts val="599"/>
              </a:spcAft>
            </a:pPr>
            <a:r>
              <a:rPr lang="en-US" sz="1300">
                <a:solidFill>
                  <a:srgbClr val="595959"/>
                </a:solidFill>
              </a:rPr>
              <a:t>Reem Sater</a:t>
            </a:r>
          </a:p>
          <a:p>
            <a:pPr>
              <a:spcBef>
                <a:spcPct val="20000"/>
              </a:spcBef>
              <a:spcAft>
                <a:spcPts val="599"/>
              </a:spcAft>
            </a:pPr>
            <a:r>
              <a:rPr lang="en-US" sz="1300">
                <a:solidFill>
                  <a:srgbClr val="595959"/>
                </a:solidFill>
              </a:rPr>
              <a:t> Kate Wharton</a:t>
            </a:r>
          </a:p>
          <a:p>
            <a:pPr marL="0" indent="0">
              <a:spcBef>
                <a:spcPct val="20000"/>
              </a:spcBef>
              <a:spcAft>
                <a:spcPts val="599"/>
              </a:spcAft>
              <a:buNone/>
            </a:pPr>
            <a:r>
              <a:rPr lang="en-US" sz="1300" b="1">
                <a:solidFill>
                  <a:srgbClr val="595959"/>
                </a:solidFill>
              </a:rPr>
              <a:t>Oakland County PAC Representative:</a:t>
            </a:r>
          </a:p>
          <a:p>
            <a:pPr>
              <a:spcBef>
                <a:spcPct val="20000"/>
              </a:spcBef>
              <a:spcAft>
                <a:spcPts val="599"/>
              </a:spcAft>
            </a:pPr>
            <a:r>
              <a:rPr lang="en-US" sz="1300">
                <a:solidFill>
                  <a:srgbClr val="595959"/>
                </a:solidFill>
              </a:rPr>
              <a:t>Reem Sater</a:t>
            </a:r>
          </a:p>
          <a:p>
            <a:pPr marL="0" indent="0">
              <a:spcBef>
                <a:spcPct val="20000"/>
              </a:spcBef>
              <a:spcAft>
                <a:spcPts val="599"/>
              </a:spcAft>
              <a:buNone/>
            </a:pPr>
            <a:r>
              <a:rPr lang="en-US" sz="1300" b="1" u="sng">
                <a:solidFill>
                  <a:srgbClr val="595959"/>
                </a:solidFill>
              </a:rPr>
              <a:t>Building Representatives</a:t>
            </a:r>
            <a:endParaRPr lang="en-US" sz="1300">
              <a:solidFill>
                <a:srgbClr val="595959"/>
              </a:solidFill>
            </a:endParaRPr>
          </a:p>
          <a:p>
            <a:pPr>
              <a:spcBef>
                <a:spcPct val="20000"/>
              </a:spcBef>
              <a:spcAft>
                <a:spcPts val="599"/>
              </a:spcAft>
            </a:pPr>
            <a:r>
              <a:rPr lang="en-US" sz="1300">
                <a:solidFill>
                  <a:srgbClr val="595959"/>
                </a:solidFill>
              </a:rPr>
              <a:t>Selected by Building Principal/TEAM</a:t>
            </a:r>
          </a:p>
          <a:p>
            <a:pPr>
              <a:spcBef>
                <a:spcPct val="20000"/>
              </a:spcBef>
              <a:spcAft>
                <a:spcPts val="599"/>
              </a:spcAft>
            </a:pPr>
            <a:r>
              <a:rPr lang="en-US" sz="1300">
                <a:solidFill>
                  <a:srgbClr val="595959"/>
                </a:solidFill>
              </a:rPr>
              <a:t>Serve as a resource for families at the building level</a:t>
            </a:r>
          </a:p>
          <a:p>
            <a:pPr>
              <a:spcBef>
                <a:spcPct val="20000"/>
              </a:spcBef>
              <a:spcAft>
                <a:spcPts val="599"/>
              </a:spcAft>
            </a:pPr>
            <a:r>
              <a:rPr lang="en-US" sz="1300">
                <a:solidFill>
                  <a:srgbClr val="595959"/>
                </a:solidFill>
              </a:rPr>
              <a:t>Attend Monthly meetings</a:t>
            </a:r>
          </a:p>
          <a:p>
            <a:pPr>
              <a:spcBef>
                <a:spcPct val="20000"/>
              </a:spcBef>
              <a:spcAft>
                <a:spcPts val="599"/>
              </a:spcAft>
            </a:pPr>
            <a:r>
              <a:rPr lang="en-US" sz="1300">
                <a:solidFill>
                  <a:srgbClr val="595959"/>
                </a:solidFill>
              </a:rPr>
              <a:t>Participate in and/or contribute to scheduled PAC events </a:t>
            </a:r>
          </a:p>
          <a:p>
            <a:pPr>
              <a:spcBef>
                <a:spcPct val="20000"/>
              </a:spcBef>
              <a:spcAft>
                <a:spcPts val="599"/>
              </a:spcAft>
            </a:pPr>
            <a:r>
              <a:rPr lang="en-US" sz="1300">
                <a:solidFill>
                  <a:srgbClr val="595959"/>
                </a:solidFill>
              </a:rPr>
              <a:t>Convey information and distribute event flyers to their building</a:t>
            </a:r>
          </a:p>
          <a:p>
            <a:pPr>
              <a:spcBef>
                <a:spcPct val="20000"/>
              </a:spcBef>
              <a:spcAft>
                <a:spcPts val="599"/>
              </a:spcAft>
            </a:pPr>
            <a:r>
              <a:rPr lang="en-US" sz="1300">
                <a:solidFill>
                  <a:srgbClr val="595959"/>
                </a:solidFill>
              </a:rPr>
              <a:t>Attend PTO Meetings when possible</a:t>
            </a:r>
          </a:p>
          <a:p>
            <a:pPr>
              <a:spcBef>
                <a:spcPct val="20000"/>
              </a:spcBef>
              <a:spcAft>
                <a:spcPts val="599"/>
              </a:spcAft>
            </a:pPr>
            <a:r>
              <a:rPr lang="en-US" sz="1300">
                <a:solidFill>
                  <a:srgbClr val="595959"/>
                </a:solidFill>
              </a:rPr>
              <a:t>Stay informed and promote PAC activities</a:t>
            </a:r>
          </a:p>
          <a:p>
            <a:pPr marL="0">
              <a:spcBef>
                <a:spcPct val="20000"/>
              </a:spcBef>
              <a:spcAft>
                <a:spcPts val="599"/>
              </a:spcAft>
            </a:pPr>
            <a:endParaRPr lang="en-US" sz="1300" b="1">
              <a:solidFill>
                <a:srgbClr val="595959"/>
              </a:solidFill>
            </a:endParaRPr>
          </a:p>
        </p:txBody>
      </p:sp>
    </p:spTree>
    <p:extLst>
      <p:ext uri="{BB962C8B-B14F-4D97-AF65-F5344CB8AC3E}">
        <p14:creationId xmlns:p14="http://schemas.microsoft.com/office/powerpoint/2010/main" val="3565893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B1946F-3798-E141-4701-7D5F14F0D3E2}"/>
              </a:ext>
            </a:extLst>
          </p:cNvPr>
          <p:cNvSpPr>
            <a:spLocks noGrp="1"/>
          </p:cNvSpPr>
          <p:nvPr>
            <p:ph type="title"/>
          </p:nvPr>
        </p:nvSpPr>
        <p:spPr>
          <a:xfrm>
            <a:off x="640080" y="329184"/>
            <a:ext cx="6894576" cy="1783080"/>
          </a:xfrm>
        </p:spPr>
        <p:txBody>
          <a:bodyPr anchor="b">
            <a:normAutofit/>
          </a:bodyPr>
          <a:lstStyle/>
          <a:p>
            <a:r>
              <a:rPr lang="en-US" sz="5400"/>
              <a:t>2025-2026 Goals and Focus  </a:t>
            </a:r>
          </a:p>
        </p:txBody>
      </p:sp>
      <p:sp>
        <p:nvSpPr>
          <p:cNvPr id="3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E40BBF-4EAA-A8DB-65F8-DCE2C44FD81A}"/>
              </a:ext>
            </a:extLst>
          </p:cNvPr>
          <p:cNvSpPr>
            <a:spLocks noGrp="1"/>
          </p:cNvSpPr>
          <p:nvPr>
            <p:ph idx="1"/>
          </p:nvPr>
        </p:nvSpPr>
        <p:spPr>
          <a:xfrm>
            <a:off x="640080" y="2706624"/>
            <a:ext cx="6894576" cy="3483864"/>
          </a:xfrm>
        </p:spPr>
        <p:txBody>
          <a:bodyPr vert="horz" lIns="91440" tIns="45720" rIns="91440" bIns="45720" rtlCol="0">
            <a:normAutofit/>
          </a:bodyPr>
          <a:lstStyle/>
          <a:p>
            <a:pPr marL="0" indent="0">
              <a:buNone/>
            </a:pPr>
            <a:r>
              <a:rPr lang="en-US" sz="1500"/>
              <a:t> </a:t>
            </a:r>
            <a:r>
              <a:rPr lang="en-US" sz="1500">
                <a:ea typeface="+mn-lt"/>
                <a:cs typeface="+mn-lt"/>
              </a:rPr>
              <a:t>Ensure that all students, regardless of ability, have equitable access to high-quality instruction and supports by fostering inclusive practices across all learning environments</a:t>
            </a:r>
          </a:p>
          <a:p>
            <a:r>
              <a:rPr lang="en-US" sz="1500"/>
              <a:t>Continued alignment and collaboration with Teaching and Learning related to MTSS, special education programming, and professional learning in intensive intervention delivery to ensure measurable progress for all students</a:t>
            </a:r>
          </a:p>
          <a:p>
            <a:r>
              <a:rPr lang="en-US" sz="1500"/>
              <a:t>Ensure students</a:t>
            </a:r>
            <a:r>
              <a:rPr lang="en-US" sz="1500">
                <a:ea typeface="+mn-lt"/>
                <a:cs typeface="+mn-lt"/>
              </a:rPr>
              <a:t> with complex needs are supported effectively through individualized, evidence-based practices, strong collaboration among staff and families, and continued inclusive opportunities that promote academic growth, communication, independence, and social belonging.</a:t>
            </a:r>
            <a:endParaRPr lang="en-US" sz="1500"/>
          </a:p>
          <a:p>
            <a:pPr marL="0" indent="0">
              <a:buNone/>
            </a:pPr>
            <a:r>
              <a:rPr lang="en-US" sz="1500"/>
              <a:t>Increase family engagement, support, and resources through the PAC</a:t>
            </a:r>
          </a:p>
          <a:p>
            <a:pPr marL="457200" lvl="1" indent="0">
              <a:buNone/>
            </a:pPr>
            <a:endParaRPr lang="en-US" sz="1500"/>
          </a:p>
          <a:p>
            <a:pPr marL="457200" lvl="1" indent="0">
              <a:buNone/>
            </a:pPr>
            <a:endParaRPr lang="en-US" sz="1500"/>
          </a:p>
          <a:p>
            <a:pPr marL="0" indent="0">
              <a:buNone/>
            </a:pPr>
            <a:endParaRPr lang="en-US" sz="1500"/>
          </a:p>
        </p:txBody>
      </p:sp>
      <p:pic>
        <p:nvPicPr>
          <p:cNvPr id="5" name="Picture 4" descr="A group of kids posing for a photo&#10;&#10;AI-generated content may be incorrect.">
            <a:extLst>
              <a:ext uri="{FF2B5EF4-FFF2-40B4-BE49-F238E27FC236}">
                <a16:creationId xmlns:a16="http://schemas.microsoft.com/office/drawing/2014/main" id="{FE404DFC-5B2F-28FF-03A2-99C5490F0CD3}"/>
              </a:ext>
            </a:extLst>
          </p:cNvPr>
          <p:cNvPicPr>
            <a:picLocks noChangeAspect="1"/>
          </p:cNvPicPr>
          <p:nvPr/>
        </p:nvPicPr>
        <p:blipFill>
          <a:blip r:embed="rId2"/>
          <a:stretch>
            <a:fillRect/>
          </a:stretch>
        </p:blipFill>
        <p:spPr>
          <a:xfrm>
            <a:off x="8580422" y="329183"/>
            <a:ext cx="2581051" cy="3429969"/>
          </a:xfrm>
          <a:prstGeom prst="rect">
            <a:avLst/>
          </a:prstGeom>
        </p:spPr>
      </p:pic>
      <p:pic>
        <p:nvPicPr>
          <p:cNvPr id="4" name="Picture 3" descr="A group of people posing for a photo&#10;&#10;AI-generated content may be incorrect.">
            <a:extLst>
              <a:ext uri="{FF2B5EF4-FFF2-40B4-BE49-F238E27FC236}">
                <a16:creationId xmlns:a16="http://schemas.microsoft.com/office/drawing/2014/main" id="{60632FE4-CBC1-6F8F-8368-3B7899043919}"/>
              </a:ext>
            </a:extLst>
          </p:cNvPr>
          <p:cNvPicPr>
            <a:picLocks noChangeAspect="1"/>
          </p:cNvPicPr>
          <p:nvPr/>
        </p:nvPicPr>
        <p:blipFill>
          <a:blip r:embed="rId3"/>
          <a:stretch>
            <a:fillRect/>
          </a:stretch>
        </p:blipFill>
        <p:spPr>
          <a:xfrm>
            <a:off x="7447122" y="4237174"/>
            <a:ext cx="4650771" cy="1806731"/>
          </a:xfrm>
          <a:prstGeom prst="rect">
            <a:avLst/>
          </a:prstGeom>
        </p:spPr>
      </p:pic>
    </p:spTree>
    <p:extLst>
      <p:ext uri="{BB962C8B-B14F-4D97-AF65-F5344CB8AC3E}">
        <p14:creationId xmlns:p14="http://schemas.microsoft.com/office/powerpoint/2010/main" val="2832139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7A2B3EA3-FEBF-40E2-B80F-9D802CF67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5516C1EB-8D62-4BF0-92B5-02E6AE43B1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00" name="Rectangle 99">
            <a:extLst>
              <a:ext uri="{FF2B5EF4-FFF2-40B4-BE49-F238E27FC236}">
                <a16:creationId xmlns:a16="http://schemas.microsoft.com/office/drawing/2014/main" id="{A737E5B8-8F31-4942-B159-B213C4D6D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 name="Rectangle 101">
            <a:extLst>
              <a:ext uri="{FF2B5EF4-FFF2-40B4-BE49-F238E27FC236}">
                <a16:creationId xmlns:a16="http://schemas.microsoft.com/office/drawing/2014/main" id="{D12128B6-ED88-4712-866F-66C86EE34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62" name="Title 1">
            <a:extLst>
              <a:ext uri="{FF2B5EF4-FFF2-40B4-BE49-F238E27FC236}">
                <a16:creationId xmlns:a16="http://schemas.microsoft.com/office/drawing/2014/main" id="{C153C956-9B15-FD2E-3241-38B63A57B3CF}"/>
              </a:ext>
            </a:extLst>
          </p:cNvPr>
          <p:cNvSpPr>
            <a:spLocks noGrp="1"/>
          </p:cNvSpPr>
          <p:nvPr>
            <p:ph type="title"/>
          </p:nvPr>
        </p:nvSpPr>
        <p:spPr>
          <a:xfrm>
            <a:off x="6639716" y="2404422"/>
            <a:ext cx="4803900" cy="3342074"/>
          </a:xfrm>
        </p:spPr>
        <p:txBody>
          <a:bodyPr vert="horz" lIns="91440" tIns="45720" rIns="91440" bIns="45720" rtlCol="0" anchor="t">
            <a:normAutofit/>
          </a:bodyPr>
          <a:lstStyle/>
          <a:p>
            <a:r>
              <a:rPr lang="en-US" sz="4800" kern="1200" dirty="0">
                <a:solidFill>
                  <a:schemeClr val="tx1"/>
                </a:solidFill>
                <a:latin typeface="+mj-lt"/>
                <a:ea typeface="+mj-ea"/>
                <a:cs typeface="+mj-cs"/>
              </a:rPr>
              <a:t>Special Education Funding </a:t>
            </a:r>
          </a:p>
        </p:txBody>
      </p:sp>
      <p:pic>
        <p:nvPicPr>
          <p:cNvPr id="1026" name="Picture 2">
            <a:extLst>
              <a:ext uri="{FF2B5EF4-FFF2-40B4-BE49-F238E27FC236}">
                <a16:creationId xmlns:a16="http://schemas.microsoft.com/office/drawing/2014/main" id="{39FC5EAA-096B-9A4A-D089-7A0E4D7422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768" y="327696"/>
            <a:ext cx="5869124" cy="633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621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E11C81-6ED2-0E94-7E97-63588D486F1A}"/>
            </a:ext>
          </a:extLst>
        </p:cNvPr>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7D11ECBF-AD6B-7C52-0C0D-B9CE4024C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4A2D9ECE-9E78-9200-ADCF-E107A6735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6AFA42BC-9EFC-C0AF-23BD-B74935359C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00" name="Rectangle 99">
            <a:extLst>
              <a:ext uri="{FF2B5EF4-FFF2-40B4-BE49-F238E27FC236}">
                <a16:creationId xmlns:a16="http://schemas.microsoft.com/office/drawing/2014/main" id="{73C42ACE-A124-579A-AC1B-387901487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DC9B6469-99CF-0FDA-60C1-3A604E9B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 name="Rectangle 101">
            <a:extLst>
              <a:ext uri="{FF2B5EF4-FFF2-40B4-BE49-F238E27FC236}">
                <a16:creationId xmlns:a16="http://schemas.microsoft.com/office/drawing/2014/main" id="{CA326AB4-ED64-7CFC-9256-D2774EAF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5" name="Picture 4" descr="A graph of a graph showing the number of years&#10;&#10;AI-generated content may be incorrect.">
            <a:extLst>
              <a:ext uri="{FF2B5EF4-FFF2-40B4-BE49-F238E27FC236}">
                <a16:creationId xmlns:a16="http://schemas.microsoft.com/office/drawing/2014/main" id="{79BED117-9714-E5FB-B846-EE15926A1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737" y="219547"/>
            <a:ext cx="11012526" cy="6556176"/>
          </a:xfrm>
          <a:prstGeom prst="rect">
            <a:avLst/>
          </a:prstGeom>
        </p:spPr>
      </p:pic>
    </p:spTree>
    <p:extLst>
      <p:ext uri="{BB962C8B-B14F-4D97-AF65-F5344CB8AC3E}">
        <p14:creationId xmlns:p14="http://schemas.microsoft.com/office/powerpoint/2010/main" val="916172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29B326-F53A-A7FE-5953-D76CB5D2D9CF}"/>
            </a:ext>
          </a:extLst>
        </p:cNvPr>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EF4AA1B6-012E-817E-DB3E-DC4B14714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FF7B54EB-2E42-4821-AF3C-680558FAD3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EF3A0603-71B5-EE8E-3B25-29DA9C5D9F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00" name="Rectangle 99">
            <a:extLst>
              <a:ext uri="{FF2B5EF4-FFF2-40B4-BE49-F238E27FC236}">
                <a16:creationId xmlns:a16="http://schemas.microsoft.com/office/drawing/2014/main" id="{F0A013E8-9D6F-5658-019C-0F676314B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2B7BC0BF-1712-7F06-B58A-289FBFB3A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 name="Rectangle 101">
            <a:extLst>
              <a:ext uri="{FF2B5EF4-FFF2-40B4-BE49-F238E27FC236}">
                <a16:creationId xmlns:a16="http://schemas.microsoft.com/office/drawing/2014/main" id="{DA647628-1F30-1DB2-2352-BADFC8882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5" name="Picture 4" descr="A graph of a graph showing the number of students&#10;&#10;AI-generated content may be incorrect.">
            <a:extLst>
              <a:ext uri="{FF2B5EF4-FFF2-40B4-BE49-F238E27FC236}">
                <a16:creationId xmlns:a16="http://schemas.microsoft.com/office/drawing/2014/main" id="{59320EAE-082B-8A6E-4DC7-26FEC5729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626" y="235390"/>
            <a:ext cx="11074032" cy="6554709"/>
          </a:xfrm>
          <a:prstGeom prst="rect">
            <a:avLst/>
          </a:prstGeom>
        </p:spPr>
      </p:pic>
    </p:spTree>
    <p:extLst>
      <p:ext uri="{BB962C8B-B14F-4D97-AF65-F5344CB8AC3E}">
        <p14:creationId xmlns:p14="http://schemas.microsoft.com/office/powerpoint/2010/main" val="3449021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751229-0244-4FBB-BED1-407467F4C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F01753-AFF9-96B9-0E8C-FF56AFDED29C}"/>
              </a:ext>
            </a:extLst>
          </p:cNvPr>
          <p:cNvSpPr>
            <a:spLocks noGrp="1"/>
          </p:cNvSpPr>
          <p:nvPr>
            <p:ph type="title"/>
          </p:nvPr>
        </p:nvSpPr>
        <p:spPr>
          <a:xfrm>
            <a:off x="2197101" y="735283"/>
            <a:ext cx="4978399" cy="3165045"/>
          </a:xfrm>
        </p:spPr>
        <p:txBody>
          <a:bodyPr vert="horz" lIns="91440" tIns="45720" rIns="91440" bIns="45720" rtlCol="0" anchor="b">
            <a:normAutofit/>
          </a:bodyPr>
          <a:lstStyle/>
          <a:p>
            <a:r>
              <a:rPr lang="en-US" sz="5200" kern="1200">
                <a:solidFill>
                  <a:schemeClr val="tx1"/>
                </a:solidFill>
                <a:latin typeface="+mj-lt"/>
                <a:ea typeface="+mj-ea"/>
                <a:cs typeface="+mj-cs"/>
              </a:rPr>
              <a:t>Questions</a:t>
            </a:r>
          </a:p>
        </p:txBody>
      </p:sp>
      <p:pic>
        <p:nvPicPr>
          <p:cNvPr id="7" name="Graphic 6" descr="Help">
            <a:extLst>
              <a:ext uri="{FF2B5EF4-FFF2-40B4-BE49-F238E27FC236}">
                <a16:creationId xmlns:a16="http://schemas.microsoft.com/office/drawing/2014/main" id="{25E5F749-93A3-1128-C31D-D8EDBC146F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549" y="2776619"/>
            <a:ext cx="1289051" cy="1289051"/>
          </a:xfrm>
          <a:prstGeom prst="rect">
            <a:avLst/>
          </a:prstGeom>
        </p:spPr>
      </p:pic>
      <p:pic>
        <p:nvPicPr>
          <p:cNvPr id="9" name="Graphic 8" descr="Help">
            <a:extLst>
              <a:ext uri="{FF2B5EF4-FFF2-40B4-BE49-F238E27FC236}">
                <a16:creationId xmlns:a16="http://schemas.microsoft.com/office/drawing/2014/main" id="{5B713855-8581-4A7B-BB2D-1C05A12AC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7815" y="716407"/>
            <a:ext cx="5411343" cy="5411343"/>
          </a:xfrm>
          <a:prstGeom prst="rect">
            <a:avLst/>
          </a:prstGeom>
        </p:spPr>
      </p:pic>
    </p:spTree>
    <p:extLst>
      <p:ext uri="{BB962C8B-B14F-4D97-AF65-F5344CB8AC3E}">
        <p14:creationId xmlns:p14="http://schemas.microsoft.com/office/powerpoint/2010/main" val="167809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5667AF-AB0F-B3C1-E593-36162F7DBF58}"/>
              </a:ext>
            </a:extLst>
          </p:cNvPr>
          <p:cNvSpPr>
            <a:spLocks noGrp="1"/>
          </p:cNvSpPr>
          <p:nvPr>
            <p:ph type="title"/>
          </p:nvPr>
        </p:nvSpPr>
        <p:spPr>
          <a:xfrm>
            <a:off x="229073" y="1251282"/>
            <a:ext cx="5336737" cy="4309446"/>
          </a:xfrm>
        </p:spPr>
        <p:txBody>
          <a:bodyPr anchor="ctr">
            <a:normAutofit/>
          </a:bodyPr>
          <a:lstStyle/>
          <a:p>
            <a:pPr algn="ctr"/>
            <a:r>
              <a:rPr lang="en-US" sz="5600">
                <a:solidFill>
                  <a:srgbClr val="FFFFFF"/>
                </a:solidFill>
                <a:latin typeface="Garamond"/>
              </a:rPr>
              <a:t>Agenda </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1E164BAE-2D95-6BBA-02F8-46AA6D2840E7}"/>
              </a:ext>
            </a:extLst>
          </p:cNvPr>
          <p:cNvSpPr>
            <a:spLocks noGrp="1"/>
          </p:cNvSpPr>
          <p:nvPr>
            <p:ph idx="1"/>
          </p:nvPr>
        </p:nvSpPr>
        <p:spPr>
          <a:xfrm>
            <a:off x="6435778" y="1241915"/>
            <a:ext cx="4771607" cy="5837949"/>
          </a:xfrm>
        </p:spPr>
        <p:txBody>
          <a:bodyPr vert="horz" lIns="91440" tIns="45720" rIns="91440" bIns="45720" rtlCol="0" anchor="ctr">
            <a:normAutofit/>
          </a:bodyPr>
          <a:lstStyle/>
          <a:p>
            <a:pPr marL="0" indent="0">
              <a:buNone/>
            </a:pPr>
            <a:endParaRPr lang="en-US" sz="2000" b="1">
              <a:solidFill>
                <a:schemeClr val="tx1">
                  <a:alpha val="80000"/>
                </a:schemeClr>
              </a:solidFill>
              <a:latin typeface="Garamond"/>
            </a:endParaRPr>
          </a:p>
          <a:p>
            <a:r>
              <a:rPr lang="en-US" sz="2000">
                <a:solidFill>
                  <a:schemeClr val="tx1">
                    <a:alpha val="80000"/>
                  </a:schemeClr>
                </a:solidFill>
                <a:latin typeface="Garamond"/>
              </a:rPr>
              <a:t>Michigan Department of Education Continuum of Programs and Services- Focus on LRE</a:t>
            </a:r>
            <a:endParaRPr lang="en-US">
              <a:solidFill>
                <a:schemeClr val="tx1">
                  <a:alpha val="80000"/>
                </a:schemeClr>
              </a:solidFill>
            </a:endParaRPr>
          </a:p>
          <a:p>
            <a:r>
              <a:rPr lang="en-US" sz="2000">
                <a:solidFill>
                  <a:schemeClr val="tx1">
                    <a:alpha val="80000"/>
                  </a:schemeClr>
                </a:solidFill>
                <a:latin typeface="Garamond"/>
              </a:rPr>
              <a:t>Special Education Department Overview</a:t>
            </a:r>
          </a:p>
          <a:p>
            <a:pPr lvl="1">
              <a:buFont typeface="Courier New" panose="020B0604020202020204" pitchFamily="34" charset="0"/>
              <a:buChar char="o"/>
            </a:pPr>
            <a:r>
              <a:rPr lang="en-US" sz="2000">
                <a:solidFill>
                  <a:schemeClr val="tx1">
                    <a:alpha val="80000"/>
                  </a:schemeClr>
                </a:solidFill>
                <a:latin typeface="Garamond"/>
              </a:rPr>
              <a:t>Continuum overview</a:t>
            </a:r>
          </a:p>
          <a:p>
            <a:pPr lvl="1">
              <a:buFont typeface="Courier New" panose="020B0604020202020204" pitchFamily="34" charset="0"/>
              <a:buChar char="o"/>
            </a:pPr>
            <a:r>
              <a:rPr lang="en-US" sz="2000">
                <a:solidFill>
                  <a:schemeClr val="tx1">
                    <a:alpha val="80000"/>
                  </a:schemeClr>
                </a:solidFill>
                <a:latin typeface="Garamond"/>
              </a:rPr>
              <a:t>Birth-age 26 Service Providers</a:t>
            </a:r>
          </a:p>
          <a:p>
            <a:pPr lvl="1">
              <a:buFont typeface="Courier New" panose="020B0604020202020204" pitchFamily="34" charset="0"/>
              <a:buChar char="o"/>
            </a:pPr>
            <a:r>
              <a:rPr lang="en-US" sz="2000">
                <a:solidFill>
                  <a:schemeClr val="tx1">
                    <a:alpha val="80000"/>
                  </a:schemeClr>
                </a:solidFill>
                <a:latin typeface="Garamond"/>
              </a:rPr>
              <a:t>Special Education Programming</a:t>
            </a:r>
          </a:p>
          <a:p>
            <a:pPr lvl="1">
              <a:buFont typeface="Courier New" panose="020B0604020202020204" pitchFamily="34" charset="0"/>
              <a:buChar char="o"/>
            </a:pPr>
            <a:r>
              <a:rPr lang="en-US" sz="2000">
                <a:solidFill>
                  <a:schemeClr val="tx1">
                    <a:alpha val="80000"/>
                  </a:schemeClr>
                </a:solidFill>
                <a:latin typeface="Garamond"/>
              </a:rPr>
              <a:t>Early Childhood Data</a:t>
            </a:r>
          </a:p>
          <a:p>
            <a:pPr lvl="1">
              <a:buFont typeface="Courier New" panose="020B0604020202020204" pitchFamily="34" charset="0"/>
              <a:buChar char="o"/>
            </a:pPr>
            <a:r>
              <a:rPr lang="en-US" sz="2000">
                <a:solidFill>
                  <a:schemeClr val="tx1">
                    <a:alpha val="80000"/>
                  </a:schemeClr>
                </a:solidFill>
                <a:latin typeface="Garamond"/>
              </a:rPr>
              <a:t>Out of District Student Data</a:t>
            </a:r>
            <a:endParaRPr lang="en-US" sz="2000">
              <a:solidFill>
                <a:schemeClr val="tx1">
                  <a:alpha val="80000"/>
                </a:schemeClr>
              </a:solidFill>
            </a:endParaRPr>
          </a:p>
          <a:p>
            <a:r>
              <a:rPr lang="en-US" sz="2000">
                <a:solidFill>
                  <a:schemeClr val="tx1">
                    <a:alpha val="80000"/>
                  </a:schemeClr>
                </a:solidFill>
                <a:latin typeface="Garamond"/>
              </a:rPr>
              <a:t>Disability Trend and Move-In Data</a:t>
            </a:r>
          </a:p>
          <a:p>
            <a:r>
              <a:rPr lang="en-US" sz="2000">
                <a:solidFill>
                  <a:schemeClr val="tx1">
                    <a:alpha val="80000"/>
                  </a:schemeClr>
                </a:solidFill>
                <a:latin typeface="Garamond"/>
              </a:rPr>
              <a:t>Parent Advisory Committee</a:t>
            </a:r>
          </a:p>
          <a:p>
            <a:r>
              <a:rPr lang="en-US" sz="2000">
                <a:solidFill>
                  <a:schemeClr val="tx1">
                    <a:alpha val="80000"/>
                  </a:schemeClr>
                </a:solidFill>
                <a:latin typeface="Garamond"/>
              </a:rPr>
              <a:t>2025-26 Focus Areas</a:t>
            </a:r>
          </a:p>
          <a:p>
            <a:r>
              <a:rPr lang="en-US" sz="2000">
                <a:solidFill>
                  <a:schemeClr val="tx1">
                    <a:alpha val="80000"/>
                  </a:schemeClr>
                </a:solidFill>
                <a:latin typeface="Garamond"/>
              </a:rPr>
              <a:t>Budget</a:t>
            </a:r>
          </a:p>
          <a:p>
            <a:pPr marL="0" indent="0">
              <a:buNone/>
            </a:pPr>
            <a:endParaRPr lang="en-US" sz="2000">
              <a:solidFill>
                <a:srgbClr val="000000">
                  <a:alpha val="80000"/>
                </a:srgbClr>
              </a:solidFill>
              <a:latin typeface="Garamond"/>
            </a:endParaRPr>
          </a:p>
          <a:p>
            <a:pPr lvl="1">
              <a:buFont typeface="Courier New" panose="020B0604020202020204" pitchFamily="34" charset="0"/>
              <a:buChar char="o"/>
            </a:pPr>
            <a:endParaRPr lang="en-US" sz="2000">
              <a:solidFill>
                <a:srgbClr val="000000">
                  <a:alpha val="80000"/>
                </a:srgbClr>
              </a:solidFill>
              <a:latin typeface="Garamond"/>
            </a:endParaRPr>
          </a:p>
          <a:p>
            <a:endParaRPr lang="en-US" sz="2000">
              <a:solidFill>
                <a:srgbClr val="000000">
                  <a:alpha val="80000"/>
                </a:srgbClr>
              </a:solidFill>
              <a:latin typeface="Garamond"/>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92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7A84E5-4AB5-0B4D-738B-2B4E19AAD4AC}"/>
              </a:ext>
            </a:extLst>
          </p:cNvPr>
          <p:cNvSpPr>
            <a:spLocks noGrp="1"/>
          </p:cNvSpPr>
          <p:nvPr>
            <p:ph type="title"/>
          </p:nvPr>
        </p:nvSpPr>
        <p:spPr>
          <a:xfrm>
            <a:off x="1028700" y="1967266"/>
            <a:ext cx="2628900" cy="2547257"/>
          </a:xfrm>
          <a:prstGeom prst="ellipse">
            <a:avLst/>
          </a:prstGeom>
          <a:noFill/>
        </p:spPr>
        <p:txBody>
          <a:bodyPr vert="horz" lIns="91440" tIns="45720" rIns="91440" bIns="45720" rtlCol="0" anchor="ctr">
            <a:normAutofit/>
          </a:bodyPr>
          <a:lstStyle/>
          <a:p>
            <a:pPr algn="ctr"/>
            <a:r>
              <a:rPr lang="en-US" sz="2500" kern="1200">
                <a:solidFill>
                  <a:srgbClr val="FFFFFF"/>
                </a:solidFill>
                <a:latin typeface="+mj-lt"/>
                <a:ea typeface="+mj-ea"/>
                <a:cs typeface="+mj-cs"/>
              </a:rPr>
              <a:t>Continuum of Programs and Services- </a:t>
            </a:r>
          </a:p>
        </p:txBody>
      </p:sp>
      <p:pic>
        <p:nvPicPr>
          <p:cNvPr id="3" name="Content Placeholder 2" descr="A diagram of a pyramid&#10;&#10;AI-generated content may be incorrect.">
            <a:extLst>
              <a:ext uri="{FF2B5EF4-FFF2-40B4-BE49-F238E27FC236}">
                <a16:creationId xmlns:a16="http://schemas.microsoft.com/office/drawing/2014/main" id="{1EDCB935-8FC0-2AF3-94CE-840CBA136947}"/>
              </a:ext>
            </a:extLst>
          </p:cNvPr>
          <p:cNvPicPr>
            <a:picLocks noGrp="1" noChangeAspect="1"/>
          </p:cNvPicPr>
          <p:nvPr>
            <p:ph idx="1"/>
          </p:nvPr>
        </p:nvPicPr>
        <p:blipFill>
          <a:blip r:embed="rId3"/>
          <a:srcRect l="2926" r="-58"/>
          <a:stretch>
            <a:fillRect/>
          </a:stretch>
        </p:blipFill>
        <p:spPr>
          <a:xfrm>
            <a:off x="4232284" y="432687"/>
            <a:ext cx="7961870" cy="6426537"/>
          </a:xfrm>
          <a:prstGeom prst="rect">
            <a:avLst/>
          </a:prstGeom>
        </p:spPr>
      </p:pic>
    </p:spTree>
    <p:extLst>
      <p:ext uri="{BB962C8B-B14F-4D97-AF65-F5344CB8AC3E}">
        <p14:creationId xmlns:p14="http://schemas.microsoft.com/office/powerpoint/2010/main" val="2536446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0DF6B93-F3AC-40E0-8651-89582E5E8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8027539-FDC1-4BD7-ABD3-2C9688465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53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746EFA5-E6C7-4867-8011-E729148E8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685800"/>
            <a:ext cx="6742953" cy="5486400"/>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B20A3E-2172-39E1-3449-EF25126CF878}"/>
              </a:ext>
            </a:extLst>
          </p:cNvPr>
          <p:cNvSpPr>
            <a:spLocks noGrp="1"/>
          </p:cNvSpPr>
          <p:nvPr>
            <p:ph type="title"/>
          </p:nvPr>
        </p:nvSpPr>
        <p:spPr>
          <a:xfrm>
            <a:off x="957799" y="912949"/>
            <a:ext cx="6217225" cy="1118087"/>
          </a:xfrm>
        </p:spPr>
        <p:txBody>
          <a:bodyPr vert="horz" lIns="91440" tIns="45720" rIns="91440" bIns="45720" rtlCol="0" anchor="b">
            <a:normAutofit/>
          </a:bodyPr>
          <a:lstStyle/>
          <a:p>
            <a:pPr algn="ctr"/>
            <a:r>
              <a:rPr lang="en-US" sz="2800" kern="1200">
                <a:solidFill>
                  <a:schemeClr val="tx1">
                    <a:lumMod val="65000"/>
                    <a:lumOff val="35000"/>
                  </a:schemeClr>
                </a:solidFill>
                <a:latin typeface="+mj-lt"/>
                <a:ea typeface="+mj-ea"/>
                <a:cs typeface="+mj-cs"/>
              </a:rPr>
              <a:t>Special Education Continuum Overview</a:t>
            </a:r>
          </a:p>
        </p:txBody>
      </p:sp>
      <p:sp>
        <p:nvSpPr>
          <p:cNvPr id="4" name="Content Placeholder 3">
            <a:extLst>
              <a:ext uri="{FF2B5EF4-FFF2-40B4-BE49-F238E27FC236}">
                <a16:creationId xmlns:a16="http://schemas.microsoft.com/office/drawing/2014/main" id="{E27BC13E-D3FD-018D-BBFE-BBD3E59C2B1A}"/>
              </a:ext>
            </a:extLst>
          </p:cNvPr>
          <p:cNvSpPr>
            <a:spLocks noGrp="1"/>
          </p:cNvSpPr>
          <p:nvPr>
            <p:ph sz="half" idx="2"/>
          </p:nvPr>
        </p:nvSpPr>
        <p:spPr>
          <a:xfrm>
            <a:off x="1107799" y="2563907"/>
            <a:ext cx="5977225" cy="3612191"/>
          </a:xfrm>
        </p:spPr>
        <p:txBody>
          <a:bodyPr vert="horz" lIns="91440" tIns="45720" rIns="91440" bIns="45720" rtlCol="0" anchor="t">
            <a:normAutofit/>
          </a:bodyPr>
          <a:lstStyle/>
          <a:p>
            <a:pPr marL="0" indent="0">
              <a:buNone/>
            </a:pPr>
            <a:r>
              <a:rPr lang="en-US" sz="1300" b="1">
                <a:solidFill>
                  <a:schemeClr val="tx1">
                    <a:lumMod val="65000"/>
                    <a:lumOff val="35000"/>
                  </a:schemeClr>
                </a:solidFill>
              </a:rPr>
              <a:t>Troy School District provides a full continuum of programs and services for students, birth-age 26</a:t>
            </a:r>
            <a:endParaRPr lang="en-US">
              <a:solidFill>
                <a:schemeClr val="tx1">
                  <a:lumMod val="65000"/>
                  <a:lumOff val="35000"/>
                </a:schemeClr>
              </a:solidFill>
            </a:endParaRPr>
          </a:p>
          <a:p>
            <a:pPr marL="0" indent="0">
              <a:buNone/>
            </a:pPr>
            <a:r>
              <a:rPr lang="en-US" sz="1300" b="1">
                <a:solidFill>
                  <a:schemeClr val="tx1">
                    <a:lumMod val="65000"/>
                    <a:lumOff val="35000"/>
                  </a:schemeClr>
                </a:solidFill>
              </a:rPr>
              <a:t>2024-25 data- 1367 students with Individualized Education Programs</a:t>
            </a:r>
            <a:endParaRPr lang="en-US" sz="1300">
              <a:solidFill>
                <a:schemeClr val="tx1">
                  <a:lumMod val="65000"/>
                  <a:lumOff val="35000"/>
                </a:schemeClr>
              </a:solidFill>
            </a:endParaRPr>
          </a:p>
          <a:p>
            <a:pPr marL="0"/>
            <a:endParaRPr lang="en-US" sz="1300" b="1">
              <a:solidFill>
                <a:schemeClr val="tx1">
                  <a:lumMod val="65000"/>
                  <a:lumOff val="35000"/>
                </a:schemeClr>
              </a:solidFill>
            </a:endParaRPr>
          </a:p>
          <a:p>
            <a:r>
              <a:rPr lang="en-US" sz="1300">
                <a:solidFill>
                  <a:schemeClr val="tx1">
                    <a:lumMod val="65000"/>
                    <a:lumOff val="35000"/>
                  </a:schemeClr>
                </a:solidFill>
              </a:rPr>
              <a:t>Birth-age 3- Individual Family Service Plan (IFSP)</a:t>
            </a:r>
          </a:p>
          <a:p>
            <a:pPr lvl="1"/>
            <a:r>
              <a:rPr lang="en-US" sz="900">
                <a:solidFill>
                  <a:schemeClr val="tx1">
                    <a:lumMod val="65000"/>
                    <a:lumOff val="35000"/>
                  </a:schemeClr>
                </a:solidFill>
              </a:rPr>
              <a:t>Age 3 – 26- Individual Education Program (IEP)</a:t>
            </a:r>
          </a:p>
          <a:p>
            <a:pPr lvl="1"/>
            <a:r>
              <a:rPr lang="en-US" sz="900">
                <a:solidFill>
                  <a:schemeClr val="tx1">
                    <a:lumMod val="65000"/>
                    <a:lumOff val="35000"/>
                  </a:schemeClr>
                </a:solidFill>
              </a:rPr>
              <a:t>Age 3-12th grade- Services only (SSW, SLP, TC, OT, PT)</a:t>
            </a:r>
          </a:p>
          <a:p>
            <a:r>
              <a:rPr lang="en-US" sz="1300">
                <a:solidFill>
                  <a:schemeClr val="tx1">
                    <a:lumMod val="65000"/>
                    <a:lumOff val="35000"/>
                  </a:schemeClr>
                </a:solidFill>
              </a:rPr>
              <a:t>Resource Room Program Placement- K-12 </a:t>
            </a:r>
          </a:p>
          <a:p>
            <a:r>
              <a:rPr lang="en-US" sz="1300">
                <a:solidFill>
                  <a:schemeClr val="tx1">
                    <a:lumMod val="65000"/>
                    <a:lumOff val="35000"/>
                  </a:schemeClr>
                </a:solidFill>
              </a:rPr>
              <a:t>Categorical Program Placement – Preschool - age of 26</a:t>
            </a:r>
          </a:p>
          <a:p>
            <a:pPr lvl="1"/>
            <a:r>
              <a:rPr lang="en-US" sz="1300">
                <a:solidFill>
                  <a:schemeClr val="tx1">
                    <a:lumMod val="65000"/>
                    <a:lumOff val="35000"/>
                  </a:schemeClr>
                </a:solidFill>
              </a:rPr>
              <a:t>FTE- 44.0 program teachers (preschool-Troy Center for Transition)</a:t>
            </a:r>
          </a:p>
          <a:p>
            <a:r>
              <a:rPr lang="en-US" sz="1300">
                <a:solidFill>
                  <a:schemeClr val="tx1">
                    <a:lumMod val="65000"/>
                    <a:lumOff val="35000"/>
                  </a:schemeClr>
                </a:solidFill>
              </a:rPr>
              <a:t>Homebound Services </a:t>
            </a:r>
          </a:p>
          <a:p>
            <a:r>
              <a:rPr lang="en-US" sz="1300">
                <a:solidFill>
                  <a:schemeClr val="tx1">
                    <a:lumMod val="65000"/>
                    <a:lumOff val="35000"/>
                  </a:schemeClr>
                </a:solidFill>
              </a:rPr>
              <a:t>Project Search- 1 program </a:t>
            </a:r>
          </a:p>
        </p:txBody>
      </p:sp>
      <p:pic>
        <p:nvPicPr>
          <p:cNvPr id="3" name="Picture 2" descr="A group of people posing for a photo&#10;&#10;AI-generated content may be incorrect.">
            <a:extLst>
              <a:ext uri="{FF2B5EF4-FFF2-40B4-BE49-F238E27FC236}">
                <a16:creationId xmlns:a16="http://schemas.microsoft.com/office/drawing/2014/main" id="{36BD81CD-07EB-95A5-9DAF-B4F06EA6CA01}"/>
              </a:ext>
            </a:extLst>
          </p:cNvPr>
          <p:cNvPicPr>
            <a:picLocks noChangeAspect="1"/>
          </p:cNvPicPr>
          <p:nvPr/>
        </p:nvPicPr>
        <p:blipFill>
          <a:blip r:embed="rId3"/>
          <a:srcRect l="1006" r="1811" b="-262"/>
          <a:stretch>
            <a:fillRect/>
          </a:stretch>
        </p:blipFill>
        <p:spPr>
          <a:xfrm>
            <a:off x="8295024" y="769"/>
            <a:ext cx="3718844" cy="2952540"/>
          </a:xfrm>
          <a:prstGeom prst="rect">
            <a:avLst/>
          </a:prstGeom>
        </p:spPr>
      </p:pic>
      <p:pic>
        <p:nvPicPr>
          <p:cNvPr id="8" name="Picture 7" descr="A collage of a group of people&#10;&#10;AI-generated content may be incorrect.">
            <a:extLst>
              <a:ext uri="{FF2B5EF4-FFF2-40B4-BE49-F238E27FC236}">
                <a16:creationId xmlns:a16="http://schemas.microsoft.com/office/drawing/2014/main" id="{F12ACA6A-C69D-4236-8C92-63062D179AF4}"/>
              </a:ext>
            </a:extLst>
          </p:cNvPr>
          <p:cNvPicPr>
            <a:picLocks noChangeAspect="1"/>
          </p:cNvPicPr>
          <p:nvPr/>
        </p:nvPicPr>
        <p:blipFill>
          <a:blip r:embed="rId4"/>
          <a:srcRect l="268" t="-283" r="-938" b="282"/>
          <a:stretch>
            <a:fillRect/>
          </a:stretch>
        </p:blipFill>
        <p:spPr>
          <a:xfrm rot="5400000">
            <a:off x="8320424" y="3372813"/>
            <a:ext cx="3912192" cy="3057374"/>
          </a:xfrm>
          <a:prstGeom prst="rect">
            <a:avLst/>
          </a:prstGeom>
        </p:spPr>
      </p:pic>
    </p:spTree>
    <p:extLst>
      <p:ext uri="{BB962C8B-B14F-4D97-AF65-F5344CB8AC3E}">
        <p14:creationId xmlns:p14="http://schemas.microsoft.com/office/powerpoint/2010/main" val="2777663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8AD1F0-56B0-B680-C568-96A47058B8D8}"/>
              </a:ext>
            </a:extLst>
          </p:cNvPr>
          <p:cNvSpPr>
            <a:spLocks noGrp="1"/>
          </p:cNvSpPr>
          <p:nvPr>
            <p:ph type="title"/>
          </p:nvPr>
        </p:nvSpPr>
        <p:spPr>
          <a:xfrm>
            <a:off x="612648" y="365125"/>
            <a:ext cx="5295015" cy="2063808"/>
          </a:xfrm>
        </p:spPr>
        <p:txBody>
          <a:bodyPr vert="horz" lIns="91440" tIns="45720" rIns="91440" bIns="45720" rtlCol="0" anchor="b">
            <a:normAutofit fontScale="90000"/>
          </a:bodyPr>
          <a:lstStyle/>
          <a:p>
            <a:r>
              <a:rPr lang="en-US" sz="5400"/>
              <a:t>Special Education Categorical Program Overview</a:t>
            </a:r>
          </a:p>
        </p:txBody>
      </p:sp>
      <p:sp>
        <p:nvSpPr>
          <p:cNvPr id="68"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8C427BE-FCA2-5447-EBAA-CCF6F3EEAAF2}"/>
              </a:ext>
            </a:extLst>
          </p:cNvPr>
          <p:cNvSpPr>
            <a:spLocks noGrp="1"/>
          </p:cNvSpPr>
          <p:nvPr>
            <p:ph sz="half" idx="1"/>
          </p:nvPr>
        </p:nvSpPr>
        <p:spPr>
          <a:xfrm>
            <a:off x="612648" y="2908005"/>
            <a:ext cx="5295015" cy="3268957"/>
          </a:xfrm>
        </p:spPr>
        <p:txBody>
          <a:bodyPr vert="horz" lIns="91440" tIns="45720" rIns="91440" bIns="45720" rtlCol="0" anchor="t">
            <a:normAutofit/>
          </a:bodyPr>
          <a:lstStyle/>
          <a:p>
            <a:pPr marL="0" indent="0">
              <a:buNone/>
            </a:pPr>
            <a:endParaRPr lang="en-US" sz="1700"/>
          </a:p>
          <a:p>
            <a:r>
              <a:rPr lang="en-US" sz="1700"/>
              <a:t>Early Childhood SE (ECP)-8 sections, 4 teachers</a:t>
            </a:r>
          </a:p>
          <a:p>
            <a:r>
              <a:rPr lang="en-US" sz="1700"/>
              <a:t>Mild Cognitive Impairments-6 programs</a:t>
            </a:r>
          </a:p>
          <a:p>
            <a:r>
              <a:rPr lang="en-US" sz="1700"/>
              <a:t>Moderate Cognitive Impairments- 3 programs</a:t>
            </a:r>
          </a:p>
          <a:p>
            <a:r>
              <a:rPr lang="en-US" sz="1700"/>
              <a:t>Emotional Impairments – 3 programs</a:t>
            </a:r>
          </a:p>
          <a:p>
            <a:r>
              <a:rPr lang="en-US" sz="1700"/>
              <a:t>Level 3 Programs- 3 programs</a:t>
            </a:r>
          </a:p>
          <a:p>
            <a:r>
              <a:rPr lang="en-US" sz="1700"/>
              <a:t>Level 4 Programs- 20 programs (15 </a:t>
            </a:r>
            <a:r>
              <a:rPr lang="en-US" sz="1700" err="1"/>
              <a:t>ele</a:t>
            </a:r>
            <a:r>
              <a:rPr lang="en-US" sz="1700"/>
              <a:t>., 3MS, 2 HS)</a:t>
            </a:r>
          </a:p>
          <a:p>
            <a:r>
              <a:rPr lang="en-US" sz="1700"/>
              <a:t>Troy Center for Transition- 5 programs</a:t>
            </a:r>
          </a:p>
        </p:txBody>
      </p:sp>
      <p:pic>
        <p:nvPicPr>
          <p:cNvPr id="12" name="Picture 11" descr="A group of kids standing in front of a small car&#10;&#10;AI-generated content may be incorrect.">
            <a:extLst>
              <a:ext uri="{FF2B5EF4-FFF2-40B4-BE49-F238E27FC236}">
                <a16:creationId xmlns:a16="http://schemas.microsoft.com/office/drawing/2014/main" id="{A2AD1C08-7294-0C34-C98D-010F08F01924}"/>
              </a:ext>
            </a:extLst>
          </p:cNvPr>
          <p:cNvPicPr>
            <a:picLocks noChangeAspect="1"/>
          </p:cNvPicPr>
          <p:nvPr/>
        </p:nvPicPr>
        <p:blipFill>
          <a:blip r:embed="rId2"/>
          <a:stretch>
            <a:fillRect/>
          </a:stretch>
        </p:blipFill>
        <p:spPr>
          <a:xfrm rot="5400000">
            <a:off x="6386804" y="507429"/>
            <a:ext cx="2884488" cy="2163366"/>
          </a:xfrm>
          <a:prstGeom prst="rect">
            <a:avLst/>
          </a:prstGeom>
        </p:spPr>
      </p:pic>
      <p:pic>
        <p:nvPicPr>
          <p:cNvPr id="10" name="Content Placeholder 9" descr="A group of people posing for a photo&#10;&#10;AI-generated content may be incorrect.">
            <a:extLst>
              <a:ext uri="{FF2B5EF4-FFF2-40B4-BE49-F238E27FC236}">
                <a16:creationId xmlns:a16="http://schemas.microsoft.com/office/drawing/2014/main" id="{429CDCF2-1F95-4458-F258-C3D863065D0A}"/>
              </a:ext>
            </a:extLst>
          </p:cNvPr>
          <p:cNvPicPr>
            <a:picLocks noGrp="1" noChangeAspect="1"/>
          </p:cNvPicPr>
          <p:nvPr>
            <p:ph sz="half" idx="2"/>
          </p:nvPr>
        </p:nvPicPr>
        <p:blipFill>
          <a:blip r:embed="rId3"/>
          <a:srcRect l="12249" r="-4" b="-4"/>
          <a:stretch>
            <a:fillRect/>
          </a:stretch>
        </p:blipFill>
        <p:spPr>
          <a:xfrm>
            <a:off x="9060948" y="152364"/>
            <a:ext cx="3124653" cy="2881191"/>
          </a:xfrm>
          <a:prstGeom prst="rect">
            <a:avLst/>
          </a:prstGeom>
        </p:spPr>
      </p:pic>
      <p:pic>
        <p:nvPicPr>
          <p:cNvPr id="11" name="Picture 10" descr="A group of people posing for a photo&#10;&#10;AI-generated content may be incorrect.">
            <a:extLst>
              <a:ext uri="{FF2B5EF4-FFF2-40B4-BE49-F238E27FC236}">
                <a16:creationId xmlns:a16="http://schemas.microsoft.com/office/drawing/2014/main" id="{6109AB4B-4EC9-F891-9EEB-CB783D66CC2F}"/>
              </a:ext>
            </a:extLst>
          </p:cNvPr>
          <p:cNvPicPr>
            <a:picLocks noChangeAspect="1"/>
          </p:cNvPicPr>
          <p:nvPr/>
        </p:nvPicPr>
        <p:blipFill>
          <a:blip r:embed="rId4"/>
          <a:srcRect l="3918" r="9710" b="-225"/>
          <a:stretch>
            <a:fillRect/>
          </a:stretch>
        </p:blipFill>
        <p:spPr>
          <a:xfrm>
            <a:off x="7267751" y="3233834"/>
            <a:ext cx="3901681" cy="3435847"/>
          </a:xfrm>
          <a:prstGeom prst="rect">
            <a:avLst/>
          </a:prstGeom>
        </p:spPr>
      </p:pic>
    </p:spTree>
    <p:extLst>
      <p:ext uri="{BB962C8B-B14F-4D97-AF65-F5344CB8AC3E}">
        <p14:creationId xmlns:p14="http://schemas.microsoft.com/office/powerpoint/2010/main" val="672247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324D-49FA-4C20-96CE-4282A9F0A07D}"/>
              </a:ext>
            </a:extLst>
          </p:cNvPr>
          <p:cNvSpPr>
            <a:spLocks noGrp="1"/>
          </p:cNvSpPr>
          <p:nvPr>
            <p:ph type="title"/>
          </p:nvPr>
        </p:nvSpPr>
        <p:spPr/>
        <p:txBody>
          <a:bodyPr>
            <a:normAutofit/>
          </a:bodyPr>
          <a:lstStyle/>
          <a:p>
            <a:r>
              <a:rPr lang="en-US" sz="4000"/>
              <a:t>District Service Providers - Birth-26</a:t>
            </a:r>
          </a:p>
        </p:txBody>
      </p:sp>
      <p:sp>
        <p:nvSpPr>
          <p:cNvPr id="3" name="Content Placeholder 2">
            <a:extLst>
              <a:ext uri="{FF2B5EF4-FFF2-40B4-BE49-F238E27FC236}">
                <a16:creationId xmlns:a16="http://schemas.microsoft.com/office/drawing/2014/main" id="{5B2A36F7-640E-A1FF-3340-3A6FFAE22E98}"/>
              </a:ext>
            </a:extLst>
          </p:cNvPr>
          <p:cNvSpPr>
            <a:spLocks noGrp="1"/>
          </p:cNvSpPr>
          <p:nvPr>
            <p:ph sz="half" idx="1"/>
          </p:nvPr>
        </p:nvSpPr>
        <p:spPr/>
        <p:txBody>
          <a:bodyPr vert="horz" lIns="91440" tIns="45720" rIns="91440" bIns="45720" rtlCol="0" anchor="t">
            <a:normAutofit fontScale="77500" lnSpcReduction="20000"/>
          </a:bodyPr>
          <a:lstStyle/>
          <a:p>
            <a:pPr marL="0" indent="0">
              <a:lnSpc>
                <a:spcPct val="110000"/>
              </a:lnSpc>
              <a:buNone/>
            </a:pPr>
            <a:r>
              <a:rPr lang="en-US" sz="2000" b="1" dirty="0">
                <a:latin typeface="Calisto MT"/>
              </a:rPr>
              <a:t>Our Ancillary Team </a:t>
            </a:r>
            <a:endParaRPr lang="en-US" b="1" dirty="0">
              <a:latin typeface="Aptos" panose="020B0004020202020204"/>
            </a:endParaRPr>
          </a:p>
          <a:p>
            <a:pPr marL="342900" indent="-342900">
              <a:lnSpc>
                <a:spcPct val="110000"/>
              </a:lnSpc>
            </a:pPr>
            <a:r>
              <a:rPr lang="en-US" sz="2000" dirty="0">
                <a:latin typeface="Calisto MT"/>
              </a:rPr>
              <a:t>26 School Social Workers</a:t>
            </a:r>
            <a:endParaRPr lang="en-US" dirty="0"/>
          </a:p>
          <a:p>
            <a:pPr marL="342900" indent="-342900">
              <a:lnSpc>
                <a:spcPct val="110000"/>
              </a:lnSpc>
            </a:pPr>
            <a:r>
              <a:rPr lang="en-US" sz="2000" dirty="0">
                <a:latin typeface="Calisto MT"/>
              </a:rPr>
              <a:t>22 Speech and Language Pathologists</a:t>
            </a:r>
          </a:p>
          <a:p>
            <a:pPr marL="342900" indent="-342900">
              <a:lnSpc>
                <a:spcPct val="110000"/>
              </a:lnSpc>
            </a:pPr>
            <a:r>
              <a:rPr lang="en-US" sz="2000" dirty="0">
                <a:latin typeface="Calisto MT"/>
              </a:rPr>
              <a:t>10 School Psychologists</a:t>
            </a:r>
          </a:p>
          <a:p>
            <a:pPr marL="342900" indent="-342900">
              <a:lnSpc>
                <a:spcPct val="110000"/>
              </a:lnSpc>
            </a:pPr>
            <a:r>
              <a:rPr lang="en-US" sz="2000" dirty="0">
                <a:latin typeface="Calisto MT"/>
              </a:rPr>
              <a:t>23 Teacher Consultants</a:t>
            </a:r>
          </a:p>
          <a:p>
            <a:pPr marL="342900" indent="-342900">
              <a:lnSpc>
                <a:spcPct val="110000"/>
              </a:lnSpc>
            </a:pPr>
            <a:r>
              <a:rPr lang="en-US" sz="2000" dirty="0">
                <a:latin typeface="Calisto MT"/>
              </a:rPr>
              <a:t>7 Occupational Therapists, 2 Physical Therapists</a:t>
            </a:r>
          </a:p>
          <a:p>
            <a:pPr marL="342900" indent="-342900">
              <a:lnSpc>
                <a:spcPct val="110000"/>
              </a:lnSpc>
            </a:pPr>
            <a:r>
              <a:rPr lang="en-US" sz="2000" dirty="0">
                <a:latin typeface="Calisto MT"/>
              </a:rPr>
              <a:t>7 Early On Team Members</a:t>
            </a:r>
          </a:p>
          <a:p>
            <a:pPr marL="342900" indent="-342900">
              <a:lnSpc>
                <a:spcPct val="110000"/>
              </a:lnSpc>
            </a:pPr>
            <a:r>
              <a:rPr lang="en-US" sz="2000" dirty="0">
                <a:latin typeface="Calisto MT"/>
              </a:rPr>
              <a:t>Assistive Technology Consultant</a:t>
            </a:r>
          </a:p>
          <a:p>
            <a:pPr marL="342900" indent="-342900">
              <a:lnSpc>
                <a:spcPct val="110000"/>
              </a:lnSpc>
            </a:pPr>
            <a:r>
              <a:rPr lang="en-US" sz="2000" dirty="0">
                <a:latin typeface="Calisto MT"/>
              </a:rPr>
              <a:t>BCBA &amp; </a:t>
            </a:r>
            <a:r>
              <a:rPr lang="en-US" sz="2000" dirty="0" err="1">
                <a:latin typeface="Calisto MT"/>
              </a:rPr>
              <a:t>BCaBA</a:t>
            </a:r>
            <a:r>
              <a:rPr lang="en-US" sz="2000" dirty="0">
                <a:latin typeface="Calisto MT"/>
              </a:rPr>
              <a:t> (31n grant positions)</a:t>
            </a:r>
          </a:p>
          <a:p>
            <a:pPr marL="800100" lvl="1" indent="-342900">
              <a:lnSpc>
                <a:spcPct val="110000"/>
              </a:lnSpc>
              <a:buFont typeface="Courier New" panose="020B0604020202020204" pitchFamily="34" charset="0"/>
              <a:buChar char="o"/>
            </a:pPr>
            <a:r>
              <a:rPr lang="en-US" sz="1600" dirty="0">
                <a:latin typeface="Calisto MT"/>
              </a:rPr>
              <a:t>Two Behavior Specialists</a:t>
            </a:r>
          </a:p>
          <a:p>
            <a:pPr marL="800100" lvl="1" indent="-342900">
              <a:lnSpc>
                <a:spcPct val="110000"/>
              </a:lnSpc>
              <a:buFont typeface="Courier New" panose="020B0604020202020204" pitchFamily="34" charset="0"/>
              <a:buChar char="o"/>
            </a:pPr>
            <a:r>
              <a:rPr lang="en-US" sz="1600" dirty="0">
                <a:latin typeface="Calisto MT"/>
              </a:rPr>
              <a:t>Six Behavior Support Technicians</a:t>
            </a:r>
          </a:p>
          <a:p>
            <a:pPr marL="342900" indent="-342900">
              <a:lnSpc>
                <a:spcPct val="110000"/>
              </a:lnSpc>
            </a:pPr>
            <a:r>
              <a:rPr lang="en-US" sz="2000" dirty="0">
                <a:latin typeface="Calisto MT"/>
              </a:rPr>
              <a:t>Non-Public Service Team</a:t>
            </a:r>
          </a:p>
          <a:p>
            <a:pPr marL="342900" indent="-342900">
              <a:lnSpc>
                <a:spcPct val="110000"/>
              </a:lnSpc>
            </a:pPr>
            <a:r>
              <a:rPr lang="en-US" sz="2000" dirty="0">
                <a:latin typeface="Calisto MT"/>
              </a:rPr>
              <a:t>Two Homebound Teachers</a:t>
            </a:r>
          </a:p>
          <a:p>
            <a:pPr marL="342900" indent="-342900">
              <a:lnSpc>
                <a:spcPct val="110000"/>
              </a:lnSpc>
            </a:pPr>
            <a:endParaRPr lang="en-US" sz="2000">
              <a:latin typeface="Calisto MT"/>
            </a:endParaRPr>
          </a:p>
        </p:txBody>
      </p:sp>
      <p:sp>
        <p:nvSpPr>
          <p:cNvPr id="6" name="Content Placeholder 5">
            <a:extLst>
              <a:ext uri="{FF2B5EF4-FFF2-40B4-BE49-F238E27FC236}">
                <a16:creationId xmlns:a16="http://schemas.microsoft.com/office/drawing/2014/main" id="{F442383C-E178-D359-4678-8B93B14CAD1E}"/>
              </a:ext>
            </a:extLst>
          </p:cNvPr>
          <p:cNvSpPr>
            <a:spLocks noGrp="1"/>
          </p:cNvSpPr>
          <p:nvPr>
            <p:ph sz="half" idx="2"/>
          </p:nvPr>
        </p:nvSpPr>
        <p:spPr/>
        <p:txBody>
          <a:bodyPr vert="horz" lIns="91440" tIns="45720" rIns="91440" bIns="45720" rtlCol="0" anchor="t">
            <a:normAutofit fontScale="77500" lnSpcReduction="20000"/>
          </a:bodyPr>
          <a:lstStyle/>
          <a:p>
            <a:pPr marL="0" indent="0">
              <a:lnSpc>
                <a:spcPct val="110000"/>
              </a:lnSpc>
              <a:buNone/>
            </a:pPr>
            <a:r>
              <a:rPr lang="en-US" sz="2000" b="1">
                <a:latin typeface="Calisto MT"/>
              </a:rPr>
              <a:t>Special Education Leadership Team:</a:t>
            </a:r>
          </a:p>
          <a:p>
            <a:pPr marL="342900" indent="-342900">
              <a:lnSpc>
                <a:spcPct val="110000"/>
              </a:lnSpc>
            </a:pPr>
            <a:r>
              <a:rPr lang="en-US" sz="2000">
                <a:latin typeface="Calisto MT"/>
              </a:rPr>
              <a:t>Allison Mason- Special Education Early Childhood Coordinator</a:t>
            </a:r>
          </a:p>
          <a:p>
            <a:pPr marL="342900" indent="-342900">
              <a:lnSpc>
                <a:spcPct val="110000"/>
              </a:lnSpc>
            </a:pPr>
            <a:r>
              <a:rPr lang="en-US" sz="2000">
                <a:latin typeface="Calisto MT"/>
              </a:rPr>
              <a:t>Chris Olson- IEP Quality and Compliance, SSW</a:t>
            </a:r>
          </a:p>
          <a:p>
            <a:pPr marL="342900" indent="-342900">
              <a:lnSpc>
                <a:spcPct val="110000"/>
              </a:lnSpc>
            </a:pPr>
            <a:r>
              <a:rPr lang="en-US" sz="2000">
                <a:latin typeface="Calisto MT"/>
              </a:rPr>
              <a:t>Erica Conklin-Behavior Support Coordinator</a:t>
            </a:r>
          </a:p>
          <a:p>
            <a:pPr marL="342900" indent="-342900">
              <a:lnSpc>
                <a:spcPct val="110000"/>
              </a:lnSpc>
            </a:pPr>
            <a:r>
              <a:rPr lang="en-US" sz="2000">
                <a:latin typeface="Calisto MT"/>
              </a:rPr>
              <a:t>Teresa Bruno-Troy Center for Transition Coordinator</a:t>
            </a:r>
          </a:p>
          <a:p>
            <a:pPr marL="342900" indent="-342900">
              <a:lnSpc>
                <a:spcPct val="110000"/>
              </a:lnSpc>
            </a:pPr>
            <a:r>
              <a:rPr lang="en-US" sz="2000">
                <a:latin typeface="Calisto MT"/>
              </a:rPr>
              <a:t>Zach Downer- Transition Coordinator</a:t>
            </a:r>
          </a:p>
          <a:p>
            <a:pPr>
              <a:lnSpc>
                <a:spcPct val="110000"/>
              </a:lnSpc>
            </a:pPr>
            <a:endParaRPr lang="en-US" sz="2000">
              <a:latin typeface="Calisto MT"/>
            </a:endParaRPr>
          </a:p>
          <a:p>
            <a:pPr marL="0" indent="0">
              <a:lnSpc>
                <a:spcPct val="110000"/>
              </a:lnSpc>
              <a:buNone/>
            </a:pPr>
            <a:r>
              <a:rPr lang="en-US" sz="2000" b="1">
                <a:latin typeface="Calisto MT"/>
              </a:rPr>
              <a:t>District Support Staff FTE:</a:t>
            </a:r>
          </a:p>
          <a:p>
            <a:pPr>
              <a:lnSpc>
                <a:spcPct val="110000"/>
              </a:lnSpc>
            </a:pPr>
            <a:r>
              <a:rPr lang="en-US" sz="2000">
                <a:latin typeface="Calisto MT"/>
              </a:rPr>
              <a:t>Para-educators/program assistants-100 </a:t>
            </a:r>
          </a:p>
          <a:p>
            <a:pPr>
              <a:lnSpc>
                <a:spcPct val="110000"/>
              </a:lnSpc>
            </a:pPr>
            <a:r>
              <a:rPr lang="en-US" sz="2000">
                <a:latin typeface="Calisto MT"/>
              </a:rPr>
              <a:t>Student support aides- 152 </a:t>
            </a:r>
          </a:p>
          <a:p>
            <a:pPr>
              <a:lnSpc>
                <a:spcPct val="110000"/>
              </a:lnSpc>
            </a:pPr>
            <a:r>
              <a:rPr lang="en-US" sz="2000">
                <a:latin typeface="Calisto MT"/>
              </a:rPr>
              <a:t>Job Coaches- 11</a:t>
            </a:r>
          </a:p>
          <a:p>
            <a:pPr>
              <a:lnSpc>
                <a:spcPct val="110000"/>
              </a:lnSpc>
            </a:pPr>
            <a:endParaRPr lang="en-US" sz="2000">
              <a:latin typeface="Calisto MT"/>
            </a:endParaRPr>
          </a:p>
          <a:p>
            <a:pPr>
              <a:lnSpc>
                <a:spcPct val="110000"/>
              </a:lnSpc>
            </a:pPr>
            <a:endParaRPr lang="en-US" sz="2000">
              <a:latin typeface="Calisto MT"/>
            </a:endParaRPr>
          </a:p>
        </p:txBody>
      </p:sp>
    </p:spTree>
    <p:extLst>
      <p:ext uri="{BB962C8B-B14F-4D97-AF65-F5344CB8AC3E}">
        <p14:creationId xmlns:p14="http://schemas.microsoft.com/office/powerpoint/2010/main" val="682777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0D5BC2-97B3-A8FD-DFEA-67F78F658E56}"/>
              </a:ext>
            </a:extLst>
          </p:cNvPr>
          <p:cNvSpPr>
            <a:spLocks noGrp="1"/>
          </p:cNvSpPr>
          <p:nvPr>
            <p:ph type="title"/>
          </p:nvPr>
        </p:nvSpPr>
        <p:spPr>
          <a:xfrm>
            <a:off x="424080" y="1714363"/>
            <a:ext cx="2968354" cy="306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District Data- birth through age 5</a:t>
            </a:r>
          </a:p>
        </p:txBody>
      </p:sp>
      <p:graphicFrame>
        <p:nvGraphicFramePr>
          <p:cNvPr id="5" name="Content Placeholder 4">
            <a:extLst>
              <a:ext uri="{FF2B5EF4-FFF2-40B4-BE49-F238E27FC236}">
                <a16:creationId xmlns:a16="http://schemas.microsoft.com/office/drawing/2014/main" id="{6A15B587-0682-7187-E531-610D812FEBCC}"/>
              </a:ext>
            </a:extLst>
          </p:cNvPr>
          <p:cNvGraphicFramePr>
            <a:graphicFrameLocks noGrp="1"/>
          </p:cNvGraphicFramePr>
          <p:nvPr>
            <p:ph idx="1"/>
            <p:extLst>
              <p:ext uri="{D42A27DB-BD31-4B8C-83A1-F6EECF244321}">
                <p14:modId xmlns:p14="http://schemas.microsoft.com/office/powerpoint/2010/main" val="980244363"/>
              </p:ext>
            </p:extLst>
          </p:nvPr>
        </p:nvGraphicFramePr>
        <p:xfrm>
          <a:off x="3768000" y="816000"/>
          <a:ext cx="7420528" cy="5415271"/>
        </p:xfrm>
        <a:graphic>
          <a:graphicData uri="http://schemas.openxmlformats.org/drawingml/2006/table">
            <a:tbl>
              <a:tblPr firstRow="1" bandRow="1">
                <a:solidFill>
                  <a:schemeClr val="bg1"/>
                </a:solidFill>
                <a:tableStyleId>{5C22544A-7EE6-4342-B048-85BDC9FD1C3A}</a:tableStyleId>
              </a:tblPr>
              <a:tblGrid>
                <a:gridCol w="4163505">
                  <a:extLst>
                    <a:ext uri="{9D8B030D-6E8A-4147-A177-3AD203B41FA5}">
                      <a16:colId xmlns:a16="http://schemas.microsoft.com/office/drawing/2014/main" val="3077507464"/>
                    </a:ext>
                  </a:extLst>
                </a:gridCol>
                <a:gridCol w="1445443">
                  <a:extLst>
                    <a:ext uri="{9D8B030D-6E8A-4147-A177-3AD203B41FA5}">
                      <a16:colId xmlns:a16="http://schemas.microsoft.com/office/drawing/2014/main" val="3296957465"/>
                    </a:ext>
                  </a:extLst>
                </a:gridCol>
                <a:gridCol w="1811580">
                  <a:extLst>
                    <a:ext uri="{9D8B030D-6E8A-4147-A177-3AD203B41FA5}">
                      <a16:colId xmlns:a16="http://schemas.microsoft.com/office/drawing/2014/main" val="2908686882"/>
                    </a:ext>
                  </a:extLst>
                </a:gridCol>
              </a:tblGrid>
              <a:tr h="1236765">
                <a:tc>
                  <a:txBody>
                    <a:bodyPr/>
                    <a:lstStyle/>
                    <a:p>
                      <a:pPr algn="l" fontAlgn="base">
                        <a:lnSpc>
                          <a:spcPts val="2850"/>
                        </a:lnSpc>
                        <a:buNone/>
                      </a:pPr>
                      <a:r>
                        <a:rPr lang="en-US" sz="1700" b="0" i="0" cap="none" spc="0">
                          <a:solidFill>
                            <a:schemeClr val="bg1"/>
                          </a:solidFill>
                          <a:effectLst/>
                          <a:latin typeface="Garamond"/>
                        </a:rPr>
                        <a:t>Birth - Five</a:t>
                      </a:r>
                    </a:p>
                  </a:txBody>
                  <a:tcPr marL="138894" marR="106841" marT="106841" marB="106841"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pPr algn="l" fontAlgn="base">
                        <a:lnSpc>
                          <a:spcPts val="2850"/>
                        </a:lnSpc>
                        <a:buNone/>
                      </a:pPr>
                      <a:r>
                        <a:rPr lang="en-US" sz="1700" b="0" i="0" cap="none" spc="0">
                          <a:solidFill>
                            <a:schemeClr val="bg1"/>
                          </a:solidFill>
                          <a:effectLst/>
                          <a:latin typeface="Garamond"/>
                        </a:rPr>
                        <a:t>2022 Children</a:t>
                      </a:r>
                    </a:p>
                  </a:txBody>
                  <a:tcPr marL="138894" marR="106841" marT="106841" marB="106841" anchor="ctr">
                    <a:lnL w="19050" cap="flat" cmpd="sng" algn="ctr">
                      <a:solidFill>
                        <a:schemeClr val="tx1"/>
                      </a:solidFill>
                      <a:prstDash val="solid"/>
                      <a:round/>
                      <a:headEnd type="none" w="med" len="med"/>
                      <a:tailEnd type="none" w="med" len="me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pPr lvl="0" algn="l">
                        <a:lnSpc>
                          <a:spcPts val="2850"/>
                        </a:lnSpc>
                        <a:buNone/>
                      </a:pPr>
                      <a:r>
                        <a:rPr lang="en-US" sz="1700" b="0" i="0" cap="none" spc="0">
                          <a:solidFill>
                            <a:schemeClr val="bg1"/>
                          </a:solidFill>
                          <a:effectLst/>
                          <a:latin typeface="Garamond"/>
                        </a:rPr>
                        <a:t>2025 Children </a:t>
                      </a:r>
                    </a:p>
                  </a:txBody>
                  <a:tcPr marL="138894" marR="106841" marT="106841" marB="106841" anchor="ctr">
                    <a:lnL w="19050" cap="flat" cmpd="sng" algn="ctr">
                      <a:solidFill>
                        <a:schemeClr val="tx1"/>
                      </a:solidFill>
                      <a:prstDash val="solid"/>
                    </a:lnL>
                    <a:lnR w="0">
                      <a:noFill/>
                    </a:lnR>
                    <a:lnT w="19050">
                      <a:solidFill>
                        <a:schemeClr val="tx1"/>
                      </a:solidFill>
                    </a:lnT>
                    <a:lnB w="0">
                      <a:noFill/>
                    </a:lnB>
                    <a:solidFill>
                      <a:schemeClr val="tx1"/>
                    </a:solidFill>
                  </a:tcPr>
                </a:tc>
                <a:extLst>
                  <a:ext uri="{0D108BD9-81ED-4DB2-BD59-A6C34878D82A}">
                    <a16:rowId xmlns:a16="http://schemas.microsoft.com/office/drawing/2014/main" val="3937904148"/>
                  </a:ext>
                </a:extLst>
              </a:tr>
              <a:tr h="752087">
                <a:tc>
                  <a:txBody>
                    <a:bodyPr/>
                    <a:lstStyle/>
                    <a:p>
                      <a:pPr marL="342900" lvl="0" indent="-342900" algn="l" fontAlgn="base">
                        <a:lnSpc>
                          <a:spcPts val="2850"/>
                        </a:lnSpc>
                        <a:buFont typeface="Arial" panose="020B0604020202020204" pitchFamily="34" charset="0"/>
                        <a:buChar char="•"/>
                      </a:pPr>
                      <a:r>
                        <a:rPr lang="en-US" sz="1700" b="0" i="0" cap="none" spc="0">
                          <a:solidFill>
                            <a:schemeClr val="tx1"/>
                          </a:solidFill>
                          <a:effectLst/>
                          <a:latin typeface="Garamond"/>
                        </a:rPr>
                        <a:t>Early On (Birth – 3)</a:t>
                      </a:r>
                    </a:p>
                  </a:txBody>
                  <a:tcPr marL="138894" marR="106841" marT="106841" marB="106841">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lnB>
                    <a:noFill/>
                  </a:tcPr>
                </a:tc>
                <a:tc>
                  <a:txBody>
                    <a:bodyPr/>
                    <a:lstStyle/>
                    <a:p>
                      <a:pPr algn="ctr" fontAlgn="base">
                        <a:lnSpc>
                          <a:spcPts val="2850"/>
                        </a:lnSpc>
                        <a:buNone/>
                      </a:pPr>
                      <a:r>
                        <a:rPr lang="en-US" sz="1700" b="0" i="0" cap="none" spc="0">
                          <a:solidFill>
                            <a:schemeClr val="tx1"/>
                          </a:solidFill>
                          <a:effectLst/>
                          <a:latin typeface="Garamond"/>
                        </a:rPr>
                        <a:t>33 families</a:t>
                      </a:r>
                    </a:p>
                  </a:txBody>
                  <a:tcPr marL="138894" marR="106841" marT="106841" marB="106841">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round/>
                      <a:headEnd type="none" w="med" len="med"/>
                      <a:tailEnd type="none" w="med" len="med"/>
                    </a:lnB>
                    <a:noFill/>
                  </a:tcPr>
                </a:tc>
                <a:tc>
                  <a:txBody>
                    <a:bodyPr/>
                    <a:lstStyle/>
                    <a:p>
                      <a:pPr lvl="0" algn="ctr">
                        <a:lnSpc>
                          <a:spcPts val="2850"/>
                        </a:lnSpc>
                        <a:buNone/>
                      </a:pPr>
                      <a:r>
                        <a:rPr lang="en-US" sz="1700" b="0" i="0" cap="none" spc="0">
                          <a:solidFill>
                            <a:schemeClr val="tx1"/>
                          </a:solidFill>
                          <a:effectLst/>
                          <a:latin typeface="Garamond"/>
                        </a:rPr>
                        <a:t>38 families</a:t>
                      </a:r>
                    </a:p>
                  </a:txBody>
                  <a:tcPr marL="138894" marR="106841" marT="106841" marB="106841">
                    <a:lnL w="6350" cap="flat" cmpd="sng" algn="ctr">
                      <a:solidFill>
                        <a:schemeClr val="tx1">
                          <a:lumMod val="50000"/>
                          <a:lumOff val="50000"/>
                        </a:schemeClr>
                      </a:solidFill>
                      <a:prstDash val="solid"/>
                    </a:lnL>
                    <a:lnR w="19050">
                      <a:solidFill>
                        <a:schemeClr val="tx1"/>
                      </a:solidFill>
                    </a:lnR>
                    <a:lnT w="0">
                      <a:noFill/>
                    </a:lnT>
                    <a:lnB w="19050">
                      <a:solidFill>
                        <a:schemeClr val="tx1"/>
                      </a:solidFill>
                    </a:lnB>
                    <a:noFill/>
                  </a:tcPr>
                </a:tc>
                <a:extLst>
                  <a:ext uri="{0D108BD9-81ED-4DB2-BD59-A6C34878D82A}">
                    <a16:rowId xmlns:a16="http://schemas.microsoft.com/office/drawing/2014/main" val="2046179008"/>
                  </a:ext>
                </a:extLst>
              </a:tr>
              <a:tr h="1236765">
                <a:tc>
                  <a:txBody>
                    <a:bodyPr/>
                    <a:lstStyle/>
                    <a:p>
                      <a:pPr marL="342900" lvl="0" indent="-342900" algn="l" fontAlgn="base">
                        <a:lnSpc>
                          <a:spcPts val="2850"/>
                        </a:lnSpc>
                        <a:buFont typeface="Arial" panose="020B0604020202020204" pitchFamily="34" charset="0"/>
                        <a:buChar char="•"/>
                      </a:pPr>
                      <a:r>
                        <a:rPr lang="en-US" sz="1700" b="0" i="0" cap="none" spc="0">
                          <a:solidFill>
                            <a:schemeClr val="tx1"/>
                          </a:solidFill>
                          <a:effectLst/>
                          <a:latin typeface="Garamond"/>
                        </a:rPr>
                        <a:t>Early Childhood Program (ECP) (2 ½ - 5)</a:t>
                      </a:r>
                    </a:p>
                    <a:p>
                      <a:pPr marL="0" lvl="0" indent="0" algn="l">
                        <a:lnSpc>
                          <a:spcPts val="2850"/>
                        </a:lnSpc>
                        <a:buNone/>
                      </a:pPr>
                      <a:r>
                        <a:rPr lang="en-US" sz="1700" b="0" i="0" cap="none" spc="0">
                          <a:solidFill>
                            <a:schemeClr val="tx1"/>
                          </a:solidFill>
                          <a:effectLst/>
                          <a:latin typeface="Garamond"/>
                        </a:rPr>
                        <a:t>(2023-2024 SY-increased in 1 teacher FTE)</a:t>
                      </a:r>
                    </a:p>
                    <a:p>
                      <a:pPr marL="342900" lvl="0" indent="-342900" algn="l">
                        <a:lnSpc>
                          <a:spcPts val="2850"/>
                        </a:lnSpc>
                        <a:buFont typeface="Arial" panose="020B0604020202020204" pitchFamily="34" charset="0"/>
                        <a:buChar char="•"/>
                      </a:pPr>
                      <a:endParaRPr lang="en-US" sz="1700" b="0" i="0" cap="none" spc="0">
                        <a:solidFill>
                          <a:schemeClr val="tx1"/>
                        </a:solidFill>
                        <a:effectLst/>
                        <a:latin typeface="Garamond"/>
                      </a:endParaRPr>
                    </a:p>
                  </a:txBody>
                  <a:tcPr marL="138894" marR="106841" marT="106841" marB="106841">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fontAlgn="base">
                        <a:lnSpc>
                          <a:spcPts val="2850"/>
                        </a:lnSpc>
                        <a:buNone/>
                      </a:pPr>
                      <a:r>
                        <a:rPr lang="en-US" sz="1700" b="0" i="0" cap="none" spc="0">
                          <a:solidFill>
                            <a:schemeClr val="tx1"/>
                          </a:solidFill>
                          <a:effectLst/>
                          <a:latin typeface="Garamond"/>
                        </a:rPr>
                        <a:t>50 </a:t>
                      </a:r>
                    </a:p>
                  </a:txBody>
                  <a:tcPr marL="138894" marR="106841" marT="106841" marB="106841">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lnR>
                    <a:lnT w="19050" cap="flat" cmpd="sng" algn="ctr">
                      <a:solidFill>
                        <a:schemeClr val="tx1"/>
                      </a:solidFill>
                      <a:prstDash val="solid"/>
                      <a:round/>
                      <a:headEnd type="none" w="med" len="med"/>
                      <a:tailEnd type="none" w="med" len="med"/>
                    </a:lnT>
                    <a:lnB w="12700" cmpd="sng">
                      <a:noFill/>
                      <a:prstDash val="solid"/>
                    </a:lnB>
                    <a:solidFill>
                      <a:schemeClr val="bg1">
                        <a:lumMod val="85000"/>
                      </a:schemeClr>
                    </a:solidFill>
                  </a:tcPr>
                </a:tc>
                <a:tc>
                  <a:txBody>
                    <a:bodyPr/>
                    <a:lstStyle/>
                    <a:p>
                      <a:pPr lvl="0" algn="ctr">
                        <a:lnSpc>
                          <a:spcPts val="2850"/>
                        </a:lnSpc>
                        <a:buNone/>
                      </a:pPr>
                      <a:r>
                        <a:rPr lang="en-US" sz="1700" b="0" i="0" cap="none" spc="0">
                          <a:solidFill>
                            <a:schemeClr val="tx1"/>
                          </a:solidFill>
                          <a:effectLst/>
                          <a:latin typeface="Garamond"/>
                        </a:rPr>
                        <a:t>62</a:t>
                      </a:r>
                      <a:endParaRPr lang="en-US"/>
                    </a:p>
                  </a:txBody>
                  <a:tcPr marL="138894" marR="106841" marT="106841" marB="106841">
                    <a:lnL w="6350" cap="flat" cmpd="sng" algn="ctr">
                      <a:solidFill>
                        <a:schemeClr val="tx1">
                          <a:lumMod val="50000"/>
                          <a:lumOff val="50000"/>
                        </a:schemeClr>
                      </a:solidFill>
                      <a:prstDash val="solid"/>
                    </a:lnL>
                    <a:lnR w="0">
                      <a:noFill/>
                    </a:lnR>
                    <a:lnT w="19050">
                      <a:solidFill>
                        <a:schemeClr val="tx1"/>
                      </a:solidFill>
                    </a:lnT>
                    <a:lnB w="0">
                      <a:noFill/>
                    </a:lnB>
                    <a:solidFill>
                      <a:schemeClr val="bg1">
                        <a:lumMod val="85000"/>
                      </a:schemeClr>
                    </a:solidFill>
                  </a:tcPr>
                </a:tc>
                <a:extLst>
                  <a:ext uri="{0D108BD9-81ED-4DB2-BD59-A6C34878D82A}">
                    <a16:rowId xmlns:a16="http://schemas.microsoft.com/office/drawing/2014/main" val="3591885662"/>
                  </a:ext>
                </a:extLst>
              </a:tr>
              <a:tr h="1387182">
                <a:tc>
                  <a:txBody>
                    <a:bodyPr/>
                    <a:lstStyle/>
                    <a:p>
                      <a:pPr marL="342900" lvl="0" indent="-342900" algn="l" fontAlgn="base">
                        <a:lnSpc>
                          <a:spcPts val="2850"/>
                        </a:lnSpc>
                        <a:buFont typeface="Arial" panose="020B0604020202020204" pitchFamily="34" charset="0"/>
                        <a:buChar char="•"/>
                      </a:pPr>
                      <a:r>
                        <a:rPr lang="en-US" sz="1700" b="0" i="0" cap="none" spc="0">
                          <a:solidFill>
                            <a:schemeClr val="tx1"/>
                          </a:solidFill>
                          <a:effectLst/>
                          <a:latin typeface="Garamond"/>
                        </a:rPr>
                        <a:t>1755 Program-(ages 3-5)-students receive services (2-5 hours per week) in the natural preschool environment   </a:t>
                      </a:r>
                      <a:endParaRPr lang="en-US" sz="1700" b="0" i="0" cap="none" spc="0" err="1">
                        <a:solidFill>
                          <a:schemeClr val="tx1"/>
                        </a:solidFill>
                        <a:effectLst/>
                        <a:latin typeface="Garamond"/>
                      </a:endParaRPr>
                    </a:p>
                  </a:txBody>
                  <a:tcPr marL="138894" marR="106841" marT="106841" marB="106841">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fontAlgn="base">
                        <a:lnSpc>
                          <a:spcPts val="2850"/>
                        </a:lnSpc>
                        <a:buNone/>
                      </a:pPr>
                      <a:r>
                        <a:rPr lang="en-US" sz="1700" b="0" i="0" cap="none" spc="0">
                          <a:solidFill>
                            <a:schemeClr val="tx1"/>
                          </a:solidFill>
                          <a:effectLst/>
                          <a:latin typeface="Garamond"/>
                        </a:rPr>
                        <a:t>12</a:t>
                      </a:r>
                    </a:p>
                  </a:txBody>
                  <a:tcPr marL="138894" marR="106841" marT="106841" marB="106841">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round/>
                      <a:headEnd type="none" w="med" len="med"/>
                      <a:tailEnd type="none" w="med" len="med"/>
                    </a:lnB>
                    <a:noFill/>
                  </a:tcPr>
                </a:tc>
                <a:tc>
                  <a:txBody>
                    <a:bodyPr/>
                    <a:lstStyle/>
                    <a:p>
                      <a:pPr lvl="0" algn="ctr">
                        <a:lnSpc>
                          <a:spcPts val="2850"/>
                        </a:lnSpc>
                        <a:buNone/>
                      </a:pPr>
                      <a:r>
                        <a:rPr lang="en-US" sz="1700" b="0" i="0" cap="none" spc="0">
                          <a:solidFill>
                            <a:schemeClr val="tx1"/>
                          </a:solidFill>
                          <a:effectLst/>
                          <a:latin typeface="Garamond"/>
                        </a:rPr>
                        <a:t>18</a:t>
                      </a:r>
                    </a:p>
                  </a:txBody>
                  <a:tcPr marL="138894" marR="106841" marT="106841" marB="106841">
                    <a:lnL w="6350" cap="flat" cmpd="sng" algn="ctr">
                      <a:solidFill>
                        <a:schemeClr val="tx1">
                          <a:lumMod val="50000"/>
                          <a:lumOff val="50000"/>
                        </a:schemeClr>
                      </a:solidFill>
                      <a:prstDash val="solid"/>
                    </a:lnL>
                    <a:lnR w="19050">
                      <a:solidFill>
                        <a:schemeClr val="tx1"/>
                      </a:solidFill>
                    </a:lnR>
                    <a:lnT w="0">
                      <a:noFill/>
                    </a:lnT>
                    <a:lnB w="19050">
                      <a:solidFill>
                        <a:schemeClr val="tx1"/>
                      </a:solidFill>
                    </a:lnB>
                    <a:noFill/>
                  </a:tcPr>
                </a:tc>
                <a:extLst>
                  <a:ext uri="{0D108BD9-81ED-4DB2-BD59-A6C34878D82A}">
                    <a16:rowId xmlns:a16="http://schemas.microsoft.com/office/drawing/2014/main" val="2933494671"/>
                  </a:ext>
                </a:extLst>
              </a:tr>
              <a:tr h="752087">
                <a:tc>
                  <a:txBody>
                    <a:bodyPr/>
                    <a:lstStyle/>
                    <a:p>
                      <a:pPr marL="342900" lvl="0" indent="-342900" algn="l" fontAlgn="base">
                        <a:lnSpc>
                          <a:spcPts val="2850"/>
                        </a:lnSpc>
                        <a:buFont typeface="Arial" panose="020B0604020202020204" pitchFamily="34" charset="0"/>
                        <a:buChar char="•"/>
                      </a:pPr>
                      <a:r>
                        <a:rPr lang="en-US" sz="1700" b="0" i="0" cap="none" spc="0">
                          <a:solidFill>
                            <a:schemeClr val="tx1"/>
                          </a:solidFill>
                          <a:effectLst/>
                          <a:latin typeface="Garamond"/>
                        </a:rPr>
                        <a:t>Itinerant Speech</a:t>
                      </a:r>
                    </a:p>
                  </a:txBody>
                  <a:tcPr marL="138894" marR="106841" marT="106841" marB="106841">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fontAlgn="base">
                        <a:lnSpc>
                          <a:spcPts val="2850"/>
                        </a:lnSpc>
                        <a:buNone/>
                      </a:pPr>
                      <a:r>
                        <a:rPr lang="en-US" sz="1700" b="0" i="0" cap="none" spc="0">
                          <a:solidFill>
                            <a:schemeClr val="tx1"/>
                          </a:solidFill>
                          <a:effectLst/>
                          <a:latin typeface="Garamond"/>
                        </a:rPr>
                        <a:t>59</a:t>
                      </a:r>
                    </a:p>
                  </a:txBody>
                  <a:tcPr marL="138894" marR="106841" marT="106841" marB="106841">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lnR>
                    <a:lnT w="19050" cap="flat" cmpd="sng" algn="ctr">
                      <a:solidFill>
                        <a:schemeClr val="tx1"/>
                      </a:solidFill>
                      <a:prstDash val="solid"/>
                      <a:round/>
                      <a:headEnd type="none" w="med" len="med"/>
                      <a:tailEnd type="none" w="med" len="med"/>
                    </a:lnT>
                    <a:lnB w="12700" cmpd="sng">
                      <a:noFill/>
                      <a:prstDash val="solid"/>
                    </a:lnB>
                    <a:solidFill>
                      <a:schemeClr val="bg1">
                        <a:lumMod val="85000"/>
                      </a:schemeClr>
                    </a:solidFill>
                  </a:tcPr>
                </a:tc>
                <a:tc>
                  <a:txBody>
                    <a:bodyPr/>
                    <a:lstStyle/>
                    <a:p>
                      <a:pPr lvl="0" algn="ctr">
                        <a:lnSpc>
                          <a:spcPts val="2850"/>
                        </a:lnSpc>
                        <a:buNone/>
                      </a:pPr>
                      <a:r>
                        <a:rPr lang="en-US" sz="1700" b="0" i="0" cap="none" spc="0">
                          <a:solidFill>
                            <a:schemeClr val="tx1"/>
                          </a:solidFill>
                          <a:effectLst/>
                          <a:latin typeface="Garamond"/>
                        </a:rPr>
                        <a:t>54</a:t>
                      </a:r>
                    </a:p>
                  </a:txBody>
                  <a:tcPr marL="138894" marR="106841" marT="106841" marB="106841">
                    <a:lnL w="6350" cap="flat" cmpd="sng" algn="ctr">
                      <a:solidFill>
                        <a:schemeClr val="tx1">
                          <a:lumMod val="50000"/>
                          <a:lumOff val="50000"/>
                        </a:schemeClr>
                      </a:solidFill>
                      <a:prstDash val="solid"/>
                    </a:lnL>
                    <a:lnR w="0">
                      <a:noFill/>
                    </a:lnR>
                    <a:lnT w="19050">
                      <a:solidFill>
                        <a:schemeClr val="tx1"/>
                      </a:solidFill>
                    </a:lnT>
                    <a:lnB w="0">
                      <a:noFill/>
                    </a:lnB>
                    <a:solidFill>
                      <a:schemeClr val="bg1">
                        <a:lumMod val="85000"/>
                      </a:schemeClr>
                    </a:solidFill>
                  </a:tcPr>
                </a:tc>
                <a:extLst>
                  <a:ext uri="{0D108BD9-81ED-4DB2-BD59-A6C34878D82A}">
                    <a16:rowId xmlns:a16="http://schemas.microsoft.com/office/drawing/2014/main" val="4010773724"/>
                  </a:ext>
                </a:extLst>
              </a:tr>
            </a:tbl>
          </a:graphicData>
        </a:graphic>
      </p:graphicFrame>
    </p:spTree>
    <p:extLst>
      <p:ext uri="{BB962C8B-B14F-4D97-AF65-F5344CB8AC3E}">
        <p14:creationId xmlns:p14="http://schemas.microsoft.com/office/powerpoint/2010/main" val="1044761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Freeform: Shape 50">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3" name="Freeform: Shape 52">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68C8FC-ECCB-56BC-A900-6BA994F84EC0}"/>
              </a:ext>
            </a:extLst>
          </p:cNvPr>
          <p:cNvSpPr>
            <a:spLocks noGrp="1"/>
          </p:cNvSpPr>
          <p:nvPr>
            <p:ph type="title"/>
          </p:nvPr>
        </p:nvSpPr>
        <p:spPr>
          <a:xfrm>
            <a:off x="371094" y="1161288"/>
            <a:ext cx="3438144" cy="1239012"/>
          </a:xfrm>
          <a:prstGeom prst="ellipse">
            <a:avLst/>
          </a:prstGeom>
        </p:spPr>
        <p:txBody>
          <a:bodyPr vert="horz" lIns="91440" tIns="45720" rIns="91440" bIns="45720" rtlCol="0" anchor="ctr">
            <a:normAutofit/>
          </a:bodyPr>
          <a:lstStyle/>
          <a:p>
            <a:r>
              <a:rPr lang="en-US" sz="2400" kern="1200">
                <a:solidFill>
                  <a:schemeClr val="tx1"/>
                </a:solidFill>
                <a:latin typeface="+mj-lt"/>
                <a:ea typeface="+mj-ea"/>
                <a:cs typeface="+mj-cs"/>
              </a:rPr>
              <a:t>District Data: Out of District Data</a:t>
            </a:r>
          </a:p>
        </p:txBody>
      </p:sp>
      <p:sp>
        <p:nvSpPr>
          <p:cNvPr id="55" name="Rectangle 5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7" name="Rectangle 5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15040E0-7FD4-2987-8BCF-88E9763FC50C}"/>
              </a:ext>
            </a:extLst>
          </p:cNvPr>
          <p:cNvSpPr txBox="1"/>
          <p:nvPr/>
        </p:nvSpPr>
        <p:spPr>
          <a:xfrm>
            <a:off x="371094" y="2718054"/>
            <a:ext cx="343890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1600"/>
              <a:t>Center program placement-county programming for students with the most complex medical, physical, and behavioral needs </a:t>
            </a:r>
            <a:endParaRPr lang="en-US"/>
          </a:p>
          <a:p>
            <a:pPr marL="285750" indent="-228600">
              <a:lnSpc>
                <a:spcPct val="90000"/>
              </a:lnSpc>
              <a:spcAft>
                <a:spcPts val="600"/>
              </a:spcAft>
              <a:buFont typeface="Arial" panose="020B0604020202020204" pitchFamily="34" charset="0"/>
              <a:buChar char="•"/>
            </a:pPr>
            <a:r>
              <a:rPr lang="en-US" sz="1600"/>
              <a:t>Wing Lake -Supports students with severe multiple impairments (SXI)</a:t>
            </a:r>
            <a:endParaRPr lang="en-US"/>
          </a:p>
          <a:p>
            <a:pPr marL="285750" indent="-228600">
              <a:lnSpc>
                <a:spcPct val="90000"/>
              </a:lnSpc>
              <a:spcAft>
                <a:spcPts val="600"/>
              </a:spcAft>
              <a:buFont typeface="Arial" panose="020B0604020202020204" pitchFamily="34" charset="0"/>
              <a:buChar char="•"/>
            </a:pPr>
            <a:r>
              <a:rPr lang="en-US" sz="1600"/>
              <a:t>Deaf and Hard of Hearing (DHH) Programs </a:t>
            </a:r>
          </a:p>
          <a:p>
            <a:pPr marL="285750" indent="-228600">
              <a:lnSpc>
                <a:spcPct val="90000"/>
              </a:lnSpc>
              <a:spcAft>
                <a:spcPts val="600"/>
              </a:spcAft>
              <a:buFont typeface="Arial" panose="020B0604020202020204" pitchFamily="34" charset="0"/>
              <a:buChar char="•"/>
            </a:pPr>
            <a:r>
              <a:rPr lang="en-US" sz="1600"/>
              <a:t>Segregated programs for students with emotional impairments or significant autism</a:t>
            </a:r>
          </a:p>
        </p:txBody>
      </p:sp>
      <p:graphicFrame>
        <p:nvGraphicFramePr>
          <p:cNvPr id="5" name="Content Placeholder 4">
            <a:extLst>
              <a:ext uri="{FF2B5EF4-FFF2-40B4-BE49-F238E27FC236}">
                <a16:creationId xmlns:a16="http://schemas.microsoft.com/office/drawing/2014/main" id="{89464F8F-D111-1CCB-596F-1C4E11D99D50}"/>
              </a:ext>
            </a:extLst>
          </p:cNvPr>
          <p:cNvGraphicFramePr>
            <a:graphicFrameLocks noGrp="1"/>
          </p:cNvGraphicFramePr>
          <p:nvPr>
            <p:ph idx="1"/>
            <p:extLst>
              <p:ext uri="{D42A27DB-BD31-4B8C-83A1-F6EECF244321}">
                <p14:modId xmlns:p14="http://schemas.microsoft.com/office/powerpoint/2010/main" val="3705514448"/>
              </p:ext>
            </p:extLst>
          </p:nvPr>
        </p:nvGraphicFramePr>
        <p:xfrm>
          <a:off x="4901184" y="2810727"/>
          <a:ext cx="6922009" cy="1337132"/>
        </p:xfrm>
        <a:graphic>
          <a:graphicData uri="http://schemas.openxmlformats.org/drawingml/2006/table">
            <a:tbl>
              <a:tblPr firstRow="1" bandRow="1">
                <a:tableStyleId>{69012ECD-51FC-41F1-AA8D-1B2483CD663E}</a:tableStyleId>
              </a:tblPr>
              <a:tblGrid>
                <a:gridCol w="2421865">
                  <a:extLst>
                    <a:ext uri="{9D8B030D-6E8A-4147-A177-3AD203B41FA5}">
                      <a16:colId xmlns:a16="http://schemas.microsoft.com/office/drawing/2014/main" val="1946208"/>
                    </a:ext>
                  </a:extLst>
                </a:gridCol>
                <a:gridCol w="884658">
                  <a:extLst>
                    <a:ext uri="{9D8B030D-6E8A-4147-A177-3AD203B41FA5}">
                      <a16:colId xmlns:a16="http://schemas.microsoft.com/office/drawing/2014/main" val="91519624"/>
                    </a:ext>
                  </a:extLst>
                </a:gridCol>
                <a:gridCol w="1205162">
                  <a:extLst>
                    <a:ext uri="{9D8B030D-6E8A-4147-A177-3AD203B41FA5}">
                      <a16:colId xmlns:a16="http://schemas.microsoft.com/office/drawing/2014/main" val="3134135923"/>
                    </a:ext>
                  </a:extLst>
                </a:gridCol>
                <a:gridCol w="1205162">
                  <a:extLst>
                    <a:ext uri="{9D8B030D-6E8A-4147-A177-3AD203B41FA5}">
                      <a16:colId xmlns:a16="http://schemas.microsoft.com/office/drawing/2014/main" val="130645057"/>
                    </a:ext>
                  </a:extLst>
                </a:gridCol>
                <a:gridCol w="1205162">
                  <a:extLst>
                    <a:ext uri="{9D8B030D-6E8A-4147-A177-3AD203B41FA5}">
                      <a16:colId xmlns:a16="http://schemas.microsoft.com/office/drawing/2014/main" val="949686519"/>
                    </a:ext>
                  </a:extLst>
                </a:gridCol>
              </a:tblGrid>
              <a:tr h="668566">
                <a:tc>
                  <a:txBody>
                    <a:bodyPr/>
                    <a:lstStyle/>
                    <a:p>
                      <a:pPr fontAlgn="t">
                        <a:buNone/>
                      </a:pPr>
                      <a:endParaRPr lang="en-US" sz="1900">
                        <a:effectLst/>
                      </a:endParaRPr>
                    </a:p>
                  </a:txBody>
                  <a:tcPr marL="98887" marR="98887" marT="49444" marB="49444"/>
                </a:tc>
                <a:tc>
                  <a:txBody>
                    <a:bodyPr/>
                    <a:lstStyle/>
                    <a:p>
                      <a:pPr algn="ctr" fontAlgn="base">
                        <a:lnSpc>
                          <a:spcPts val="2175"/>
                        </a:lnSpc>
                        <a:buNone/>
                      </a:pPr>
                      <a:r>
                        <a:rPr lang="en-US" sz="1900" b="1">
                          <a:solidFill>
                            <a:srgbClr val="FFFFFF"/>
                          </a:solidFill>
                          <a:effectLst/>
                        </a:rPr>
                        <a:t>2009-10</a:t>
                      </a:r>
                      <a:endParaRPr lang="en-US" sz="1900" b="1" i="0">
                        <a:solidFill>
                          <a:srgbClr val="FFFFFF"/>
                        </a:solidFill>
                        <a:effectLst/>
                        <a:latin typeface="Aptos"/>
                      </a:endParaRPr>
                    </a:p>
                  </a:txBody>
                  <a:tcPr marL="98887" marR="98887" marT="49444" marB="49444"/>
                </a:tc>
                <a:tc>
                  <a:txBody>
                    <a:bodyPr/>
                    <a:lstStyle/>
                    <a:p>
                      <a:pPr algn="ctr" fontAlgn="base">
                        <a:lnSpc>
                          <a:spcPts val="2175"/>
                        </a:lnSpc>
                        <a:buNone/>
                      </a:pPr>
                      <a:r>
                        <a:rPr lang="en-US" sz="1900" b="1">
                          <a:solidFill>
                            <a:srgbClr val="FFFFFF"/>
                          </a:solidFill>
                          <a:effectLst/>
                        </a:rPr>
                        <a:t>2014-15</a:t>
                      </a:r>
                      <a:endParaRPr lang="en-US" sz="1900" b="1" i="0">
                        <a:solidFill>
                          <a:srgbClr val="FFFFFF"/>
                        </a:solidFill>
                        <a:effectLst/>
                        <a:latin typeface="Aptos"/>
                      </a:endParaRPr>
                    </a:p>
                  </a:txBody>
                  <a:tcPr marL="98887" marR="98887" marT="49444" marB="49444"/>
                </a:tc>
                <a:tc>
                  <a:txBody>
                    <a:bodyPr/>
                    <a:lstStyle/>
                    <a:p>
                      <a:pPr algn="ctr" fontAlgn="base">
                        <a:lnSpc>
                          <a:spcPts val="2175"/>
                        </a:lnSpc>
                        <a:buNone/>
                      </a:pPr>
                      <a:r>
                        <a:rPr lang="en-US" sz="1900" b="1">
                          <a:solidFill>
                            <a:srgbClr val="FFFFFF"/>
                          </a:solidFill>
                          <a:effectLst/>
                        </a:rPr>
                        <a:t>2019-20</a:t>
                      </a:r>
                      <a:endParaRPr lang="en-US" sz="1900" b="1" i="0">
                        <a:solidFill>
                          <a:srgbClr val="FFFFFF"/>
                        </a:solidFill>
                        <a:effectLst/>
                        <a:latin typeface="Aptos"/>
                      </a:endParaRPr>
                    </a:p>
                  </a:txBody>
                  <a:tcPr marL="98887" marR="98887" marT="49444" marB="49444"/>
                </a:tc>
                <a:tc>
                  <a:txBody>
                    <a:bodyPr/>
                    <a:lstStyle/>
                    <a:p>
                      <a:pPr algn="ctr" fontAlgn="base">
                        <a:lnSpc>
                          <a:spcPts val="2175"/>
                        </a:lnSpc>
                        <a:buNone/>
                      </a:pPr>
                      <a:r>
                        <a:rPr lang="en-US" sz="1900" b="1">
                          <a:solidFill>
                            <a:srgbClr val="FFFFFF"/>
                          </a:solidFill>
                          <a:effectLst/>
                        </a:rPr>
                        <a:t>2025-26</a:t>
                      </a:r>
                      <a:endParaRPr lang="en-US" sz="1900" b="1" i="0">
                        <a:solidFill>
                          <a:srgbClr val="FFFFFF"/>
                        </a:solidFill>
                        <a:effectLst/>
                        <a:latin typeface="Aptos"/>
                      </a:endParaRPr>
                    </a:p>
                  </a:txBody>
                  <a:tcPr marL="98887" marR="98887" marT="49444" marB="49444"/>
                </a:tc>
                <a:extLst>
                  <a:ext uri="{0D108BD9-81ED-4DB2-BD59-A6C34878D82A}">
                    <a16:rowId xmlns:a16="http://schemas.microsoft.com/office/drawing/2014/main" val="868282168"/>
                  </a:ext>
                </a:extLst>
              </a:tr>
              <a:tr h="668566">
                <a:tc>
                  <a:txBody>
                    <a:bodyPr/>
                    <a:lstStyle/>
                    <a:p>
                      <a:pPr algn="l" fontAlgn="base">
                        <a:lnSpc>
                          <a:spcPts val="2175"/>
                        </a:lnSpc>
                        <a:buNone/>
                      </a:pPr>
                      <a:r>
                        <a:rPr lang="en-US" sz="1900" b="0">
                          <a:solidFill>
                            <a:srgbClr val="000000"/>
                          </a:solidFill>
                          <a:effectLst/>
                        </a:rPr>
                        <a:t>Center program placement</a:t>
                      </a:r>
                      <a:endParaRPr lang="en-US" sz="1900" b="0" i="0">
                        <a:solidFill>
                          <a:srgbClr val="000000"/>
                        </a:solidFill>
                        <a:effectLst/>
                      </a:endParaRPr>
                    </a:p>
                  </a:txBody>
                  <a:tcPr marL="98887" marR="98887" marT="49444" marB="49444"/>
                </a:tc>
                <a:tc>
                  <a:txBody>
                    <a:bodyPr/>
                    <a:lstStyle/>
                    <a:p>
                      <a:pPr algn="ctr" fontAlgn="base">
                        <a:lnSpc>
                          <a:spcPts val="2175"/>
                        </a:lnSpc>
                        <a:buNone/>
                      </a:pPr>
                      <a:r>
                        <a:rPr lang="en-US" sz="1900" b="0">
                          <a:solidFill>
                            <a:srgbClr val="000000"/>
                          </a:solidFill>
                          <a:effectLst/>
                        </a:rPr>
                        <a:t>90</a:t>
                      </a:r>
                      <a:endParaRPr lang="en-US" sz="1900" b="0" i="0">
                        <a:solidFill>
                          <a:srgbClr val="000000"/>
                        </a:solidFill>
                        <a:effectLst/>
                        <a:latin typeface="Aptos"/>
                      </a:endParaRPr>
                    </a:p>
                  </a:txBody>
                  <a:tcPr marL="98887" marR="98887" marT="49444" marB="49444"/>
                </a:tc>
                <a:tc>
                  <a:txBody>
                    <a:bodyPr/>
                    <a:lstStyle/>
                    <a:p>
                      <a:pPr algn="ctr" fontAlgn="base">
                        <a:lnSpc>
                          <a:spcPts val="2175"/>
                        </a:lnSpc>
                        <a:buNone/>
                      </a:pPr>
                      <a:r>
                        <a:rPr lang="en-US" sz="1900" b="0">
                          <a:solidFill>
                            <a:srgbClr val="000000"/>
                          </a:solidFill>
                          <a:effectLst/>
                        </a:rPr>
                        <a:t>61</a:t>
                      </a:r>
                      <a:endParaRPr lang="en-US" sz="1900" b="0" i="0">
                        <a:solidFill>
                          <a:srgbClr val="000000"/>
                        </a:solidFill>
                        <a:effectLst/>
                        <a:latin typeface="Aptos"/>
                      </a:endParaRPr>
                    </a:p>
                  </a:txBody>
                  <a:tcPr marL="98887" marR="98887" marT="49444" marB="49444"/>
                </a:tc>
                <a:tc>
                  <a:txBody>
                    <a:bodyPr/>
                    <a:lstStyle/>
                    <a:p>
                      <a:pPr algn="ctr" fontAlgn="base">
                        <a:lnSpc>
                          <a:spcPts val="2175"/>
                        </a:lnSpc>
                        <a:buNone/>
                      </a:pPr>
                      <a:r>
                        <a:rPr lang="en-US" sz="1900" b="0">
                          <a:solidFill>
                            <a:srgbClr val="000000"/>
                          </a:solidFill>
                          <a:effectLst/>
                        </a:rPr>
                        <a:t>39</a:t>
                      </a:r>
                      <a:endParaRPr lang="en-US" sz="1900" b="0" i="0">
                        <a:solidFill>
                          <a:srgbClr val="000000"/>
                        </a:solidFill>
                        <a:effectLst/>
                        <a:latin typeface="Aptos"/>
                      </a:endParaRPr>
                    </a:p>
                  </a:txBody>
                  <a:tcPr marL="98887" marR="98887" marT="49444" marB="49444"/>
                </a:tc>
                <a:tc>
                  <a:txBody>
                    <a:bodyPr/>
                    <a:lstStyle/>
                    <a:p>
                      <a:pPr algn="ctr" fontAlgn="base">
                        <a:lnSpc>
                          <a:spcPts val="2175"/>
                        </a:lnSpc>
                        <a:buNone/>
                      </a:pPr>
                      <a:r>
                        <a:rPr lang="en-US" sz="1900" b="0">
                          <a:solidFill>
                            <a:srgbClr val="000000"/>
                          </a:solidFill>
                          <a:effectLst/>
                        </a:rPr>
                        <a:t>21</a:t>
                      </a:r>
                      <a:endParaRPr lang="en-US" sz="1900" b="0" i="0">
                        <a:solidFill>
                          <a:srgbClr val="000000"/>
                        </a:solidFill>
                        <a:effectLst/>
                        <a:latin typeface="Aptos"/>
                      </a:endParaRPr>
                    </a:p>
                  </a:txBody>
                  <a:tcPr marL="98887" marR="98887" marT="49444" marB="49444"/>
                </a:tc>
                <a:extLst>
                  <a:ext uri="{0D108BD9-81ED-4DB2-BD59-A6C34878D82A}">
                    <a16:rowId xmlns:a16="http://schemas.microsoft.com/office/drawing/2014/main" val="442700683"/>
                  </a:ext>
                </a:extLst>
              </a:tr>
            </a:tbl>
          </a:graphicData>
        </a:graphic>
      </p:graphicFrame>
    </p:spTree>
    <p:extLst>
      <p:ext uri="{BB962C8B-B14F-4D97-AF65-F5344CB8AC3E}">
        <p14:creationId xmlns:p14="http://schemas.microsoft.com/office/powerpoint/2010/main" val="2614232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5" name="Freeform: Shape 114">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6" name="Freeform: Shape 115">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7001D9-CAD4-3188-AB6F-A52927ABC67E}"/>
              </a:ext>
            </a:extLst>
          </p:cNvPr>
          <p:cNvSpPr>
            <a:spLocks noGrp="1"/>
          </p:cNvSpPr>
          <p:nvPr>
            <p:ph type="title"/>
          </p:nvPr>
        </p:nvSpPr>
        <p:spPr>
          <a:xfrm>
            <a:off x="489098" y="1106034"/>
            <a:ext cx="5019074" cy="3204134"/>
          </a:xfrm>
        </p:spPr>
        <p:txBody>
          <a:bodyPr vert="horz" lIns="91440" tIns="45720" rIns="91440" bIns="45720" rtlCol="0" anchor="b">
            <a:normAutofit/>
          </a:bodyPr>
          <a:lstStyle/>
          <a:p>
            <a:r>
              <a:rPr lang="en-US" sz="5400"/>
              <a:t>Disability Eligibility Data</a:t>
            </a:r>
            <a:br>
              <a:rPr lang="en-US" sz="5400"/>
            </a:br>
            <a:endParaRPr lang="en-US" sz="5400"/>
          </a:p>
        </p:txBody>
      </p:sp>
      <p:sp>
        <p:nvSpPr>
          <p:cNvPr id="117" name="Rectangle 1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Content Placeholder 3" descr="Chart displaying the data for your requested location and report settings.">
            <a:extLst>
              <a:ext uri="{FF2B5EF4-FFF2-40B4-BE49-F238E27FC236}">
                <a16:creationId xmlns:a16="http://schemas.microsoft.com/office/drawing/2014/main" id="{E42F6E33-FB15-F6F3-81A3-8CFE451227AF}"/>
              </a:ext>
            </a:extLst>
          </p:cNvPr>
          <p:cNvPicPr>
            <a:picLocks noChangeAspect="1"/>
          </p:cNvPicPr>
          <p:nvPr/>
        </p:nvPicPr>
        <p:blipFill>
          <a:blip r:embed="rId3"/>
          <a:stretch>
            <a:fillRect/>
          </a:stretch>
        </p:blipFill>
        <p:spPr>
          <a:xfrm>
            <a:off x="5284071" y="420810"/>
            <a:ext cx="6418831" cy="3590945"/>
          </a:xfrm>
          <a:prstGeom prst="rect">
            <a:avLst/>
          </a:prstGeom>
        </p:spPr>
      </p:pic>
      <p:sp>
        <p:nvSpPr>
          <p:cNvPr id="118" name="Rectangle 1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screenshot of a chart&#10;&#10;AI-generated content may be incorrect.">
            <a:extLst>
              <a:ext uri="{FF2B5EF4-FFF2-40B4-BE49-F238E27FC236}">
                <a16:creationId xmlns:a16="http://schemas.microsoft.com/office/drawing/2014/main" id="{4A407469-F8B2-A4DE-C2AD-8D1729D9CDF3}"/>
              </a:ext>
            </a:extLst>
          </p:cNvPr>
          <p:cNvPicPr>
            <a:picLocks noChangeAspect="1"/>
          </p:cNvPicPr>
          <p:nvPr/>
        </p:nvPicPr>
        <p:blipFill>
          <a:blip r:embed="rId4"/>
          <a:stretch>
            <a:fillRect/>
          </a:stretch>
        </p:blipFill>
        <p:spPr>
          <a:xfrm>
            <a:off x="2254071" y="3987698"/>
            <a:ext cx="9802833" cy="2660421"/>
          </a:xfrm>
          <a:prstGeom prst="rect">
            <a:avLst/>
          </a:prstGeom>
        </p:spPr>
      </p:pic>
    </p:spTree>
    <p:extLst>
      <p:ext uri="{BB962C8B-B14F-4D97-AF65-F5344CB8AC3E}">
        <p14:creationId xmlns:p14="http://schemas.microsoft.com/office/powerpoint/2010/main" val="1362251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F5CD79C566614AAD14BBD7E75B01C7" ma:contentTypeVersion="17" ma:contentTypeDescription="Create a new document." ma:contentTypeScope="" ma:versionID="c1fe7ff3b5905e8e9473741ae193023f">
  <xsd:schema xmlns:xsd="http://www.w3.org/2001/XMLSchema" xmlns:xs="http://www.w3.org/2001/XMLSchema" xmlns:p="http://schemas.microsoft.com/office/2006/metadata/properties" xmlns:ns2="98ee116c-70e4-4a68-8286-b4c0716c3a42" xmlns:ns3="804b5270-7c77-4c04-a9cb-b7145d702fdb" targetNamespace="http://schemas.microsoft.com/office/2006/metadata/properties" ma:root="true" ma:fieldsID="b909d7d4f3608f9d91ca2fc607b7d65c" ns2:_="" ns3:_="">
    <xsd:import namespace="98ee116c-70e4-4a68-8286-b4c0716c3a42"/>
    <xsd:import namespace="804b5270-7c77-4c04-a9cb-b7145d702fd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ee116c-70e4-4a68-8286-b4c0716c3a4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64a9a38-f97c-4f7e-93df-e170e7db0554}" ma:internalName="TaxCatchAll" ma:showField="CatchAllData" ma:web="98ee116c-70e4-4a68-8286-b4c0716c3a4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04b5270-7c77-4c04-a9cb-b7145d702fd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7835a84-d552-46a6-b91d-999efe607b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8ee116c-70e4-4a68-8286-b4c0716c3a42" xsi:nil="true"/>
    <lcf76f155ced4ddcb4097134ff3c332f xmlns="804b5270-7c77-4c04-a9cb-b7145d702fd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62DB3FD-3E02-4D60-9115-2E78EAA6B1A6}">
  <ds:schemaRefs>
    <ds:schemaRef ds:uri="http://schemas.microsoft.com/sharepoint/v3/contenttype/forms"/>
  </ds:schemaRefs>
</ds:datastoreItem>
</file>

<file path=customXml/itemProps2.xml><?xml version="1.0" encoding="utf-8"?>
<ds:datastoreItem xmlns:ds="http://schemas.openxmlformats.org/officeDocument/2006/customXml" ds:itemID="{A616E3B2-72E1-4987-AF82-02F1B5F4E4BD}">
  <ds:schemaRefs>
    <ds:schemaRef ds:uri="804b5270-7c77-4c04-a9cb-b7145d702fdb"/>
    <ds:schemaRef ds:uri="98ee116c-70e4-4a68-8286-b4c0716c3a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647B2F5-F549-4F70-95A1-9298DAE9043F}">
  <ds:schemaRefs>
    <ds:schemaRef ds:uri="804b5270-7c77-4c04-a9cb-b7145d702fdb"/>
    <ds:schemaRef ds:uri="98ee116c-70e4-4a68-8286-b4c0716c3a4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40</TotalTime>
  <Words>864</Words>
  <Application>Microsoft Office PowerPoint</Application>
  <PresentationFormat>Widescreen</PresentationFormat>
  <Paragraphs>173</Paragraphs>
  <Slides>16</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Aptos</vt:lpstr>
      <vt:lpstr>Aptos Display</vt:lpstr>
      <vt:lpstr>Arial</vt:lpstr>
      <vt:lpstr>Calibri</vt:lpstr>
      <vt:lpstr>Calisto MT</vt:lpstr>
      <vt:lpstr>Courier New</vt:lpstr>
      <vt:lpstr>Garamond</vt:lpstr>
      <vt:lpstr>office theme</vt:lpstr>
      <vt:lpstr>Troy School District Board of Education  Workshop</vt:lpstr>
      <vt:lpstr>Agenda </vt:lpstr>
      <vt:lpstr>Continuum of Programs and Services- </vt:lpstr>
      <vt:lpstr>Special Education Continuum Overview</vt:lpstr>
      <vt:lpstr>Special Education Categorical Program Overview</vt:lpstr>
      <vt:lpstr>District Service Providers - Birth-26</vt:lpstr>
      <vt:lpstr>District Data- birth through age 5</vt:lpstr>
      <vt:lpstr>District Data: Out of District Data</vt:lpstr>
      <vt:lpstr>Disability Eligibility Data </vt:lpstr>
      <vt:lpstr>Eligibility Over Time &amp; Move In Data</vt:lpstr>
      <vt:lpstr>Family Engagement:  Parent Advisory Committee </vt:lpstr>
      <vt:lpstr>2025-2026 Goals and Focus  </vt:lpstr>
      <vt:lpstr>Special Education Funding </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Holmes, Judy</dc:creator>
  <cp:lastModifiedBy>Holmes, Judy</cp:lastModifiedBy>
  <cp:revision>4</cp:revision>
  <dcterms:created xsi:type="dcterms:W3CDTF">2025-09-16T12:44:34Z</dcterms:created>
  <dcterms:modified xsi:type="dcterms:W3CDTF">2025-10-07T16:28:02Z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0x01010031F5CD79C566614AAD14BBD7E75B01C7</vt:lpwstr>
  </property>
  <property fmtid="{D5CDD505-2E9C-101B-9397-08002B2CF9AE}" pid="3" name="MediaServiceImageTags">
    <vt:lpwstr/>
  </property>
</Properties>
</file>